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ink/ink1.xml" ContentType="application/inkml+xml"/>
  <Override PartName="/ppt/ink/ink2.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ink/ink4.xml" ContentType="application/inkml+xml"/>
  <Override PartName="/ppt/ink/ink5.xml" ContentType="application/inkml+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257" r:id="rId3"/>
    <p:sldId id="258" r:id="rId4"/>
    <p:sldId id="309" r:id="rId5"/>
    <p:sldId id="313" r:id="rId6"/>
    <p:sldId id="314" r:id="rId7"/>
    <p:sldId id="310" r:id="rId8"/>
    <p:sldId id="321" r:id="rId9"/>
    <p:sldId id="324" r:id="rId10"/>
    <p:sldId id="325" r:id="rId11"/>
    <p:sldId id="260" r:id="rId12"/>
    <p:sldId id="331" r:id="rId13"/>
    <p:sldId id="277" r:id="rId14"/>
    <p:sldId id="262" r:id="rId15"/>
    <p:sldId id="308" r:id="rId16"/>
    <p:sldId id="270" r:id="rId17"/>
    <p:sldId id="302" r:id="rId18"/>
    <p:sldId id="320" r:id="rId19"/>
    <p:sldId id="301" r:id="rId20"/>
    <p:sldId id="271" r:id="rId21"/>
    <p:sldId id="293" r:id="rId22"/>
    <p:sldId id="326" r:id="rId23"/>
    <p:sldId id="282" r:id="rId24"/>
    <p:sldId id="328" r:id="rId25"/>
    <p:sldId id="288" r:id="rId26"/>
    <p:sldId id="292" r:id="rId27"/>
    <p:sldId id="299" r:id="rId28"/>
    <p:sldId id="296" r:id="rId29"/>
    <p:sldId id="294" r:id="rId30"/>
    <p:sldId id="295" r:id="rId31"/>
    <p:sldId id="316" r:id="rId32"/>
    <p:sldId id="317" r:id="rId33"/>
    <p:sldId id="318" r:id="rId34"/>
    <p:sldId id="319" r:id="rId35"/>
    <p:sldId id="284" r:id="rId36"/>
    <p:sldId id="329" r:id="rId37"/>
    <p:sldId id="303" r:id="rId38"/>
    <p:sldId id="323" r:id="rId39"/>
    <p:sldId id="300" r:id="rId40"/>
    <p:sldId id="306" r:id="rId41"/>
    <p:sldId id="272" r:id="rId42"/>
    <p:sldId id="280" r:id="rId43"/>
    <p:sldId id="330" r:id="rId44"/>
    <p:sldId id="322" r:id="rId45"/>
    <p:sldId id="327" r:id="rId46"/>
    <p:sldId id="312"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CB7"/>
    <a:srgbClr val="F101CF"/>
    <a:srgbClr val="C00000"/>
    <a:srgbClr val="46464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2AF3129-A263-4D54-9B4E-43FAA4B0DA8D}" v="25" dt="2023-07-24T16:36:11.230"/>
    <p1510:client id="{BF937D21-BBDE-4582-B335-A617E420A7A0}" v="68" dt="2023-07-24T17:00:25.123"/>
    <p1510:client id="{DDA287DF-3671-4F0B-9604-8FA3C3CAB30B}" v="11320" dt="2023-07-24T17:00:03.3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Graph</a:t>
            </a:r>
            <a:r>
              <a:rPr lang="en-US" baseline="0"/>
              <a:t> Time to Complete for GPT2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v>Unoptimized</c:v>
          </c:tx>
          <c:spPr>
            <a:solidFill>
              <a:schemeClr val="accent1"/>
            </a:solidFill>
            <a:ln>
              <a:noFill/>
            </a:ln>
            <a:effectLst/>
          </c:spPr>
          <c:invertIfNegative val="0"/>
          <c:dLbls>
            <c:dLbl>
              <c:idx val="0"/>
              <c:tx>
                <c:rich>
                  <a:bodyPr/>
                  <a:lstStyle/>
                  <a:p>
                    <a:fld id="{F2C094EF-2F31-4878-BA20-25746DCF1F7F}"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EC24-45DC-8809-0CFE8E0BBF30}"/>
                </c:ext>
              </c:extLst>
            </c:dLbl>
            <c:dLbl>
              <c:idx val="1"/>
              <c:tx>
                <c:rich>
                  <a:bodyPr/>
                  <a:lstStyle/>
                  <a:p>
                    <a:fld id="{5376BDE4-1B7A-46FC-9150-37F31EF8D639}"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EC24-45DC-8809-0CFE8E0BBF30}"/>
                </c:ext>
              </c:extLst>
            </c:dLbl>
            <c:dLbl>
              <c:idx val="2"/>
              <c:tx>
                <c:rich>
                  <a:bodyPr/>
                  <a:lstStyle/>
                  <a:p>
                    <a:fld id="{F0D5C130-F7D1-4ADA-83CB-39F43B406C4A}" type="CELLRANGE">
                      <a:rPr lang="en-US"/>
                      <a:pPr/>
                      <a:t>[CELLRANGE]</a:t>
                    </a:fld>
                    <a:endParaRPr 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EC24-45DC-8809-0CFE8E0BBF30}"/>
                </c:ext>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Sheet1!$B$13:$B$15</c:f>
              <c:strCache>
                <c:ptCount val="3"/>
                <c:pt idx="0">
                  <c:v>Desktop- AMD 5800X 3D - RTX 3080 Graphics</c:v>
                </c:pt>
                <c:pt idx="1">
                  <c:v>Laptop- Intel i7-11800H - RTX 3050ti Graphics</c:v>
                </c:pt>
                <c:pt idx="2">
                  <c:v>Laptop- AMD 3450U - No Graphics</c:v>
                </c:pt>
              </c:strCache>
            </c:strRef>
          </c:cat>
          <c:val>
            <c:numRef>
              <c:f>Sheet1!$E$11:$E$13</c:f>
              <c:numCache>
                <c:formatCode>General</c:formatCode>
                <c:ptCount val="3"/>
                <c:pt idx="0">
                  <c:v>335</c:v>
                </c:pt>
                <c:pt idx="1">
                  <c:v>649</c:v>
                </c:pt>
                <c:pt idx="2">
                  <c:v>862</c:v>
                </c:pt>
              </c:numCache>
            </c:numRef>
          </c:val>
          <c:extLst>
            <c:ext xmlns:c15="http://schemas.microsoft.com/office/drawing/2012/chart" uri="{02D57815-91ED-43cb-92C2-25804820EDAC}">
              <c15:datalabelsRange>
                <c15:f>Sheet1!$J$5:$J$7</c15:f>
                <c15:dlblRangeCache>
                  <c:ptCount val="3"/>
                  <c:pt idx="0">
                    <c:v>5:35</c:v>
                  </c:pt>
                  <c:pt idx="1">
                    <c:v>10:49</c:v>
                  </c:pt>
                  <c:pt idx="2">
                    <c:v>14:22</c:v>
                  </c:pt>
                </c15:dlblRangeCache>
              </c15:datalabelsRange>
            </c:ext>
            <c:ext xmlns:c16="http://schemas.microsoft.com/office/drawing/2014/chart" uri="{C3380CC4-5D6E-409C-BE32-E72D297353CC}">
              <c16:uniqueId val="{00000003-EC24-45DC-8809-0CFE8E0BBF30}"/>
            </c:ext>
          </c:extLst>
        </c:ser>
        <c:ser>
          <c:idx val="1"/>
          <c:order val="1"/>
          <c:tx>
            <c:v>Optimized</c:v>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Sheet1!$B$13:$B$15</c:f>
              <c:strCache>
                <c:ptCount val="3"/>
                <c:pt idx="0">
                  <c:v>Desktop- AMD 5800X 3D - RTX 3080 Graphics</c:v>
                </c:pt>
                <c:pt idx="1">
                  <c:v>Laptop- Intel i7-11800H - RTX 3050ti Graphics</c:v>
                </c:pt>
                <c:pt idx="2">
                  <c:v>Laptop- AMD 3450U - No Graphics</c:v>
                </c:pt>
              </c:strCache>
            </c:strRef>
          </c:cat>
          <c:val>
            <c:numRef>
              <c:f>Sheet1!$F$11:$F$13</c:f>
              <c:numCache>
                <c:formatCode>General</c:formatCode>
                <c:ptCount val="3"/>
                <c:pt idx="0">
                  <c:v>8.6</c:v>
                </c:pt>
                <c:pt idx="1">
                  <c:v>8.9499999999999993</c:v>
                </c:pt>
                <c:pt idx="2">
                  <c:v>22.9</c:v>
                </c:pt>
              </c:numCache>
            </c:numRef>
          </c:val>
          <c:extLst>
            <c:ext xmlns:c16="http://schemas.microsoft.com/office/drawing/2014/chart" uri="{C3380CC4-5D6E-409C-BE32-E72D297353CC}">
              <c16:uniqueId val="{00000004-EC24-45DC-8809-0CFE8E0BBF30}"/>
            </c:ext>
          </c:extLst>
        </c:ser>
        <c:dLbls>
          <c:dLblPos val="outEnd"/>
          <c:showLegendKey val="0"/>
          <c:showVal val="1"/>
          <c:showCatName val="0"/>
          <c:showSerName val="0"/>
          <c:showPercent val="0"/>
          <c:showBubbleSize val="0"/>
        </c:dLbls>
        <c:gapWidth val="182"/>
        <c:axId val="76761616"/>
        <c:axId val="76744816"/>
      </c:barChart>
      <c:catAx>
        <c:axId val="76761616"/>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Configuration</a:t>
                </a:r>
              </a:p>
            </c:rich>
          </c:tx>
          <c:layout>
            <c:manualLayout>
              <c:xMode val="edge"/>
              <c:yMode val="edge"/>
              <c:x val="0.47766088256439865"/>
              <c:y val="0.90919727776889836"/>
            </c:manualLayout>
          </c:layout>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76744816"/>
        <c:crosses val="autoZero"/>
        <c:auto val="1"/>
        <c:lblAlgn val="ctr"/>
        <c:lblOffset val="100"/>
        <c:noMultiLvlLbl val="0"/>
      </c:catAx>
      <c:valAx>
        <c:axId val="76744816"/>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Time </a:t>
                </a:r>
                <a:r>
                  <a:rPr lang="en-US" baseline="0"/>
                  <a:t> (seconds)</a:t>
                </a:r>
                <a:endParaRPr lang="en-US"/>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67616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ata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7.svg"/><Relationship Id="rId5" Type="http://schemas.openxmlformats.org/officeDocument/2006/relationships/image" Target="../media/image23.png"/><Relationship Id="rId4" Type="http://schemas.openxmlformats.org/officeDocument/2006/relationships/image" Target="../media/image66.svg"/></Relationships>
</file>

<file path=ppt/diagrams/_rels/drawing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diagrams/_rels/drawing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svg"/><Relationship Id="rId1" Type="http://schemas.openxmlformats.org/officeDocument/2006/relationships/image" Target="../media/image63.png"/><Relationship Id="rId6" Type="http://schemas.openxmlformats.org/officeDocument/2006/relationships/image" Target="../media/image67.svg"/><Relationship Id="rId5" Type="http://schemas.openxmlformats.org/officeDocument/2006/relationships/image" Target="../media/image23.png"/><Relationship Id="rId4" Type="http://schemas.openxmlformats.org/officeDocument/2006/relationships/image" Target="../media/image6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44CEC8-A4C1-4BF9-B573-62C33DF1357D}" type="doc">
      <dgm:prSet loTypeId="urn:microsoft.com/office/officeart/2008/layout/LinedList" loCatId="hierarchy" qsTypeId="urn:microsoft.com/office/officeart/2005/8/quickstyle/simple1" qsCatId="simple" csTypeId="urn:microsoft.com/office/officeart/2005/8/colors/accent1_2" csCatId="accent1" phldr="1"/>
      <dgm:spPr/>
      <dgm:t>
        <a:bodyPr/>
        <a:lstStyle/>
        <a:p>
          <a:endParaRPr lang="en-US"/>
        </a:p>
      </dgm:t>
    </dgm:pt>
    <dgm:pt modelId="{3561E439-DDB2-4C82-8CE4-AEE82A13BDBB}">
      <dgm:prSet custT="1"/>
      <dgm:spPr/>
      <dgm:t>
        <a:bodyPr/>
        <a:lstStyle/>
        <a:p>
          <a:r>
            <a:rPr lang="en-US" sz="2000"/>
            <a:t>Microsoft invested </a:t>
          </a:r>
          <a:r>
            <a:rPr lang="en-US" sz="2000" b="1"/>
            <a:t>$1,000,000,000 </a:t>
          </a:r>
          <a:r>
            <a:rPr lang="en-US" sz="2000"/>
            <a:t>into OpenAI.</a:t>
          </a:r>
        </a:p>
      </dgm:t>
    </dgm:pt>
    <dgm:pt modelId="{5D897DA2-27F8-4EF3-B2C2-0AEC4AB107ED}" type="parTrans" cxnId="{BE1B6444-C631-46CD-BA60-D3BB3DD4CA2A}">
      <dgm:prSet/>
      <dgm:spPr/>
      <dgm:t>
        <a:bodyPr/>
        <a:lstStyle/>
        <a:p>
          <a:endParaRPr lang="en-US"/>
        </a:p>
      </dgm:t>
    </dgm:pt>
    <dgm:pt modelId="{6D7C29C2-5AC7-43E3-888F-CB65176DC527}" type="sibTrans" cxnId="{BE1B6444-C631-46CD-BA60-D3BB3DD4CA2A}">
      <dgm:prSet/>
      <dgm:spPr/>
      <dgm:t>
        <a:bodyPr/>
        <a:lstStyle/>
        <a:p>
          <a:endParaRPr lang="en-US"/>
        </a:p>
      </dgm:t>
    </dgm:pt>
    <dgm:pt modelId="{F5DD1C67-0B5E-4F48-8171-302864083DE2}">
      <dgm:prSet custT="1"/>
      <dgm:spPr/>
      <dgm:t>
        <a:bodyPr/>
        <a:lstStyle/>
        <a:p>
          <a:r>
            <a:rPr lang="en-US" sz="2000"/>
            <a:t>Google invested </a:t>
          </a:r>
          <a:r>
            <a:rPr lang="en-US" sz="2000" b="1"/>
            <a:t>$300,000,000 </a:t>
          </a:r>
          <a:r>
            <a:rPr lang="en-US" sz="2000"/>
            <a:t>into Anthropic a competitor of OpenAI.</a:t>
          </a:r>
        </a:p>
      </dgm:t>
    </dgm:pt>
    <dgm:pt modelId="{B8E15925-F7EB-4EAC-9E3A-4A925ECF6040}" type="parTrans" cxnId="{997A9598-C498-49EE-B080-7A9A472E9B05}">
      <dgm:prSet/>
      <dgm:spPr/>
      <dgm:t>
        <a:bodyPr/>
        <a:lstStyle/>
        <a:p>
          <a:endParaRPr lang="en-US"/>
        </a:p>
      </dgm:t>
    </dgm:pt>
    <dgm:pt modelId="{4832E754-3880-441E-A499-266A1B646CD9}" type="sibTrans" cxnId="{997A9598-C498-49EE-B080-7A9A472E9B05}">
      <dgm:prSet/>
      <dgm:spPr/>
      <dgm:t>
        <a:bodyPr/>
        <a:lstStyle/>
        <a:p>
          <a:endParaRPr lang="en-US"/>
        </a:p>
      </dgm:t>
    </dgm:pt>
    <dgm:pt modelId="{39BBB487-C149-4B34-8A6C-31D751F612B2}">
      <dgm:prSet custT="1"/>
      <dgm:spPr/>
      <dgm:t>
        <a:bodyPr/>
        <a:lstStyle/>
        <a:p>
          <a:r>
            <a:rPr lang="en-US" sz="2000" b="0"/>
            <a:t>Global total corporate AI investment from 2022 is </a:t>
          </a:r>
          <a:r>
            <a:rPr lang="en-US" sz="2000" b="1"/>
            <a:t>91.9 billion</a:t>
          </a:r>
        </a:p>
      </dgm:t>
    </dgm:pt>
    <dgm:pt modelId="{717505C3-B755-4BB6-936E-AA325348CA82}" type="parTrans" cxnId="{4C6BCA0D-6CAE-4643-A715-C5E1602CC460}">
      <dgm:prSet/>
      <dgm:spPr/>
      <dgm:t>
        <a:bodyPr/>
        <a:lstStyle/>
        <a:p>
          <a:endParaRPr lang="en-US"/>
        </a:p>
      </dgm:t>
    </dgm:pt>
    <dgm:pt modelId="{49D215D0-5311-4D4F-8C37-66C2385B2BBB}" type="sibTrans" cxnId="{4C6BCA0D-6CAE-4643-A715-C5E1602CC460}">
      <dgm:prSet/>
      <dgm:spPr/>
      <dgm:t>
        <a:bodyPr/>
        <a:lstStyle/>
        <a:p>
          <a:endParaRPr lang="en-US"/>
        </a:p>
      </dgm:t>
    </dgm:pt>
    <dgm:pt modelId="{3226B8DF-3BC7-4477-B30E-EC45370B8DCC}" type="pres">
      <dgm:prSet presAssocID="{9544CEC8-A4C1-4BF9-B573-62C33DF1357D}" presName="vert0" presStyleCnt="0">
        <dgm:presLayoutVars>
          <dgm:dir/>
          <dgm:animOne val="branch"/>
          <dgm:animLvl val="lvl"/>
        </dgm:presLayoutVars>
      </dgm:prSet>
      <dgm:spPr/>
    </dgm:pt>
    <dgm:pt modelId="{B12E60A9-E9FC-4F03-8E78-1B750547C4FB}" type="pres">
      <dgm:prSet presAssocID="{3561E439-DDB2-4C82-8CE4-AEE82A13BDBB}" presName="thickLine" presStyleLbl="alignNode1" presStyleIdx="0" presStyleCnt="3"/>
      <dgm:spPr/>
    </dgm:pt>
    <dgm:pt modelId="{9312CF75-DCBE-4961-80C4-CE07404C0BA4}" type="pres">
      <dgm:prSet presAssocID="{3561E439-DDB2-4C82-8CE4-AEE82A13BDBB}" presName="horz1" presStyleCnt="0"/>
      <dgm:spPr/>
    </dgm:pt>
    <dgm:pt modelId="{558A9F3A-65B8-4528-A664-C34B958C7858}" type="pres">
      <dgm:prSet presAssocID="{3561E439-DDB2-4C82-8CE4-AEE82A13BDBB}" presName="tx1" presStyleLbl="revTx" presStyleIdx="0" presStyleCnt="3"/>
      <dgm:spPr/>
    </dgm:pt>
    <dgm:pt modelId="{C911694A-B214-49FE-928A-7FFE1FC2E2E1}" type="pres">
      <dgm:prSet presAssocID="{3561E439-DDB2-4C82-8CE4-AEE82A13BDBB}" presName="vert1" presStyleCnt="0"/>
      <dgm:spPr/>
    </dgm:pt>
    <dgm:pt modelId="{55A70903-F10D-4F79-AEDC-4EF1EED3A125}" type="pres">
      <dgm:prSet presAssocID="{F5DD1C67-0B5E-4F48-8171-302864083DE2}" presName="thickLine" presStyleLbl="alignNode1" presStyleIdx="1" presStyleCnt="3"/>
      <dgm:spPr/>
    </dgm:pt>
    <dgm:pt modelId="{8424DF3D-8C72-4FEB-AF89-E831376BEAF5}" type="pres">
      <dgm:prSet presAssocID="{F5DD1C67-0B5E-4F48-8171-302864083DE2}" presName="horz1" presStyleCnt="0"/>
      <dgm:spPr/>
    </dgm:pt>
    <dgm:pt modelId="{24C80927-7C54-4809-A22F-2DD849C18CD9}" type="pres">
      <dgm:prSet presAssocID="{F5DD1C67-0B5E-4F48-8171-302864083DE2}" presName="tx1" presStyleLbl="revTx" presStyleIdx="1" presStyleCnt="3"/>
      <dgm:spPr/>
    </dgm:pt>
    <dgm:pt modelId="{A98447B0-2744-4953-9ADC-2D51948B7285}" type="pres">
      <dgm:prSet presAssocID="{F5DD1C67-0B5E-4F48-8171-302864083DE2}" presName="vert1" presStyleCnt="0"/>
      <dgm:spPr/>
    </dgm:pt>
    <dgm:pt modelId="{C51E25DF-6880-4C12-B988-6CB5D9538793}" type="pres">
      <dgm:prSet presAssocID="{39BBB487-C149-4B34-8A6C-31D751F612B2}" presName="thickLine" presStyleLbl="alignNode1" presStyleIdx="2" presStyleCnt="3"/>
      <dgm:spPr/>
    </dgm:pt>
    <dgm:pt modelId="{933B385E-3A30-4DB2-8FD7-1D8DF65258D6}" type="pres">
      <dgm:prSet presAssocID="{39BBB487-C149-4B34-8A6C-31D751F612B2}" presName="horz1" presStyleCnt="0"/>
      <dgm:spPr/>
    </dgm:pt>
    <dgm:pt modelId="{7531EA7D-A114-40AC-9532-1521F1BD4C3C}" type="pres">
      <dgm:prSet presAssocID="{39BBB487-C149-4B34-8A6C-31D751F612B2}" presName="tx1" presStyleLbl="revTx" presStyleIdx="2" presStyleCnt="3"/>
      <dgm:spPr/>
    </dgm:pt>
    <dgm:pt modelId="{13D834A5-AAAF-40A8-8CFE-F8B47038F566}" type="pres">
      <dgm:prSet presAssocID="{39BBB487-C149-4B34-8A6C-31D751F612B2}" presName="vert1" presStyleCnt="0"/>
      <dgm:spPr/>
    </dgm:pt>
  </dgm:ptLst>
  <dgm:cxnLst>
    <dgm:cxn modelId="{4C6BCA0D-6CAE-4643-A715-C5E1602CC460}" srcId="{9544CEC8-A4C1-4BF9-B573-62C33DF1357D}" destId="{39BBB487-C149-4B34-8A6C-31D751F612B2}" srcOrd="2" destOrd="0" parTransId="{717505C3-B755-4BB6-936E-AA325348CA82}" sibTransId="{49D215D0-5311-4D4F-8C37-66C2385B2BBB}"/>
    <dgm:cxn modelId="{24990538-5655-41B8-8189-B604272F5003}" type="presOf" srcId="{3561E439-DDB2-4C82-8CE4-AEE82A13BDBB}" destId="{558A9F3A-65B8-4528-A664-C34B958C7858}" srcOrd="0" destOrd="0" presId="urn:microsoft.com/office/officeart/2008/layout/LinedList"/>
    <dgm:cxn modelId="{74FB3841-0A30-419B-9D11-CBCE3D76EBDF}" type="presOf" srcId="{F5DD1C67-0B5E-4F48-8171-302864083DE2}" destId="{24C80927-7C54-4809-A22F-2DD849C18CD9}" srcOrd="0" destOrd="0" presId="urn:microsoft.com/office/officeart/2008/layout/LinedList"/>
    <dgm:cxn modelId="{BE1B6444-C631-46CD-BA60-D3BB3DD4CA2A}" srcId="{9544CEC8-A4C1-4BF9-B573-62C33DF1357D}" destId="{3561E439-DDB2-4C82-8CE4-AEE82A13BDBB}" srcOrd="0" destOrd="0" parTransId="{5D897DA2-27F8-4EF3-B2C2-0AEC4AB107ED}" sibTransId="{6D7C29C2-5AC7-43E3-888F-CB65176DC527}"/>
    <dgm:cxn modelId="{997A9598-C498-49EE-B080-7A9A472E9B05}" srcId="{9544CEC8-A4C1-4BF9-B573-62C33DF1357D}" destId="{F5DD1C67-0B5E-4F48-8171-302864083DE2}" srcOrd="1" destOrd="0" parTransId="{B8E15925-F7EB-4EAC-9E3A-4A925ECF6040}" sibTransId="{4832E754-3880-441E-A499-266A1B646CD9}"/>
    <dgm:cxn modelId="{B01394CA-07FC-4E29-A6A7-EBE8979238EB}" type="presOf" srcId="{9544CEC8-A4C1-4BF9-B573-62C33DF1357D}" destId="{3226B8DF-3BC7-4477-B30E-EC45370B8DCC}" srcOrd="0" destOrd="0" presId="urn:microsoft.com/office/officeart/2008/layout/LinedList"/>
    <dgm:cxn modelId="{8EE061EA-E462-41B7-906F-E16A6E57251B}" type="presOf" srcId="{39BBB487-C149-4B34-8A6C-31D751F612B2}" destId="{7531EA7D-A114-40AC-9532-1521F1BD4C3C}" srcOrd="0" destOrd="0" presId="urn:microsoft.com/office/officeart/2008/layout/LinedList"/>
    <dgm:cxn modelId="{595325CC-DDA9-4DEA-9FF7-5695E567E11D}" type="presParOf" srcId="{3226B8DF-3BC7-4477-B30E-EC45370B8DCC}" destId="{B12E60A9-E9FC-4F03-8E78-1B750547C4FB}" srcOrd="0" destOrd="0" presId="urn:microsoft.com/office/officeart/2008/layout/LinedList"/>
    <dgm:cxn modelId="{88F65508-A4B6-459E-A137-48AEF653E838}" type="presParOf" srcId="{3226B8DF-3BC7-4477-B30E-EC45370B8DCC}" destId="{9312CF75-DCBE-4961-80C4-CE07404C0BA4}" srcOrd="1" destOrd="0" presId="urn:microsoft.com/office/officeart/2008/layout/LinedList"/>
    <dgm:cxn modelId="{4D8B566A-70F9-4DCA-9BA6-68C9E1CD4D5B}" type="presParOf" srcId="{9312CF75-DCBE-4961-80C4-CE07404C0BA4}" destId="{558A9F3A-65B8-4528-A664-C34B958C7858}" srcOrd="0" destOrd="0" presId="urn:microsoft.com/office/officeart/2008/layout/LinedList"/>
    <dgm:cxn modelId="{BB526E39-A98A-441E-9170-74B469B29D86}" type="presParOf" srcId="{9312CF75-DCBE-4961-80C4-CE07404C0BA4}" destId="{C911694A-B214-49FE-928A-7FFE1FC2E2E1}" srcOrd="1" destOrd="0" presId="urn:microsoft.com/office/officeart/2008/layout/LinedList"/>
    <dgm:cxn modelId="{537F450D-9AC9-43CE-AA66-0F81415E6207}" type="presParOf" srcId="{3226B8DF-3BC7-4477-B30E-EC45370B8DCC}" destId="{55A70903-F10D-4F79-AEDC-4EF1EED3A125}" srcOrd="2" destOrd="0" presId="urn:microsoft.com/office/officeart/2008/layout/LinedList"/>
    <dgm:cxn modelId="{772C1396-56AD-4F2A-AC51-78E99AF61BE4}" type="presParOf" srcId="{3226B8DF-3BC7-4477-B30E-EC45370B8DCC}" destId="{8424DF3D-8C72-4FEB-AF89-E831376BEAF5}" srcOrd="3" destOrd="0" presId="urn:microsoft.com/office/officeart/2008/layout/LinedList"/>
    <dgm:cxn modelId="{19F43BA2-E85B-4C04-8C8B-24AE00FF8233}" type="presParOf" srcId="{8424DF3D-8C72-4FEB-AF89-E831376BEAF5}" destId="{24C80927-7C54-4809-A22F-2DD849C18CD9}" srcOrd="0" destOrd="0" presId="urn:microsoft.com/office/officeart/2008/layout/LinedList"/>
    <dgm:cxn modelId="{01E28E81-4D49-4AA9-A91B-85EBB0B83280}" type="presParOf" srcId="{8424DF3D-8C72-4FEB-AF89-E831376BEAF5}" destId="{A98447B0-2744-4953-9ADC-2D51948B7285}" srcOrd="1" destOrd="0" presId="urn:microsoft.com/office/officeart/2008/layout/LinedList"/>
    <dgm:cxn modelId="{F81A1360-2C9F-415B-8DE3-67DBC578A680}" type="presParOf" srcId="{3226B8DF-3BC7-4477-B30E-EC45370B8DCC}" destId="{C51E25DF-6880-4C12-B988-6CB5D9538793}" srcOrd="4" destOrd="0" presId="urn:microsoft.com/office/officeart/2008/layout/LinedList"/>
    <dgm:cxn modelId="{366F6831-1CE3-49C0-9207-A78CA91127C6}" type="presParOf" srcId="{3226B8DF-3BC7-4477-B30E-EC45370B8DCC}" destId="{933B385E-3A30-4DB2-8FD7-1D8DF65258D6}" srcOrd="5" destOrd="0" presId="urn:microsoft.com/office/officeart/2008/layout/LinedList"/>
    <dgm:cxn modelId="{BBF6C1DE-6F5D-4FEE-9A7E-2883EBFFF980}" type="presParOf" srcId="{933B385E-3A30-4DB2-8FD7-1D8DF65258D6}" destId="{7531EA7D-A114-40AC-9532-1521F1BD4C3C}" srcOrd="0" destOrd="0" presId="urn:microsoft.com/office/officeart/2008/layout/LinedList"/>
    <dgm:cxn modelId="{4BB94D84-AD54-4CAC-BF39-EF1E94D05E14}" type="presParOf" srcId="{933B385E-3A30-4DB2-8FD7-1D8DF65258D6}" destId="{13D834A5-AAAF-40A8-8CFE-F8B47038F56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D98A73F-84EC-4EC1-B8DC-EEBC996D9D81}"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6BB46927-34C3-402F-BD6F-0B4AAED94041}">
      <dgm:prSet/>
      <dgm:spPr/>
      <dgm:t>
        <a:bodyPr/>
        <a:lstStyle/>
        <a:p>
          <a:pPr>
            <a:lnSpc>
              <a:spcPct val="100000"/>
            </a:lnSpc>
          </a:pPr>
          <a:r>
            <a:rPr lang="en-US" baseline="0"/>
            <a:t>Our goal is to design a model that can </a:t>
          </a:r>
          <a:r>
            <a:rPr lang="en-US" b="1" u="sng" baseline="0"/>
            <a:t>simulate hardware attacks</a:t>
          </a:r>
          <a:r>
            <a:rPr lang="en-US" u="none" baseline="0"/>
            <a:t> through </a:t>
          </a:r>
          <a:r>
            <a:rPr lang="en-US" u="sng" baseline="0"/>
            <a:t>software</a:t>
          </a:r>
          <a:endParaRPr lang="en-US" u="sng"/>
        </a:p>
      </dgm:t>
    </dgm:pt>
    <dgm:pt modelId="{DE439F61-1A40-4C3B-B4AD-B0A4112D9D12}" type="parTrans" cxnId="{E4933D77-D63C-4E17-95BE-954053582CD5}">
      <dgm:prSet/>
      <dgm:spPr/>
      <dgm:t>
        <a:bodyPr/>
        <a:lstStyle/>
        <a:p>
          <a:endParaRPr lang="en-US"/>
        </a:p>
      </dgm:t>
    </dgm:pt>
    <dgm:pt modelId="{10E64168-3742-4FC9-B4C3-6C8956D1C8AC}" type="sibTrans" cxnId="{E4933D77-D63C-4E17-95BE-954053582CD5}">
      <dgm:prSet/>
      <dgm:spPr/>
      <dgm:t>
        <a:bodyPr/>
        <a:lstStyle/>
        <a:p>
          <a:endParaRPr lang="en-US"/>
        </a:p>
      </dgm:t>
    </dgm:pt>
    <dgm:pt modelId="{4A6A3A18-352E-4775-95B8-25E175BEF25C}">
      <dgm:prSet/>
      <dgm:spPr/>
      <dgm:t>
        <a:bodyPr/>
        <a:lstStyle/>
        <a:p>
          <a:pPr>
            <a:lnSpc>
              <a:spcPct val="100000"/>
            </a:lnSpc>
          </a:pPr>
          <a:r>
            <a:rPr lang="en-US" baseline="0"/>
            <a:t>Analyze the source code for pre-existing NLP models and</a:t>
          </a:r>
          <a:r>
            <a:rPr lang="en-US" baseline="0">
              <a:latin typeface="Century Schoolbook" panose="02040604050505020304"/>
            </a:rPr>
            <a:t> create a tool</a:t>
          </a:r>
          <a:r>
            <a:rPr lang="en-US" baseline="0"/>
            <a:t> that can </a:t>
          </a:r>
          <a:r>
            <a:rPr lang="en-US" b="1" baseline="0"/>
            <a:t>cause bit flip errors</a:t>
          </a:r>
          <a:r>
            <a:rPr lang="en-US" baseline="0">
              <a:latin typeface="Century Schoolbook" panose="02040604050505020304"/>
            </a:rPr>
            <a:t>.</a:t>
          </a:r>
        </a:p>
      </dgm:t>
    </dgm:pt>
    <dgm:pt modelId="{915BB9CD-900A-4D74-9BFE-FA94E5286BED}" type="parTrans" cxnId="{E33405D6-4E8B-4E95-8E68-A4E7633C04EA}">
      <dgm:prSet/>
      <dgm:spPr/>
      <dgm:t>
        <a:bodyPr/>
        <a:lstStyle/>
        <a:p>
          <a:endParaRPr lang="en-US"/>
        </a:p>
      </dgm:t>
    </dgm:pt>
    <dgm:pt modelId="{B1405E70-E40D-4BD9-928A-7A7CCC8E7F72}" type="sibTrans" cxnId="{E33405D6-4E8B-4E95-8E68-A4E7633C04EA}">
      <dgm:prSet/>
      <dgm:spPr/>
      <dgm:t>
        <a:bodyPr/>
        <a:lstStyle/>
        <a:p>
          <a:endParaRPr lang="en-US"/>
        </a:p>
      </dgm:t>
    </dgm:pt>
    <dgm:pt modelId="{D752506B-745F-457D-BF27-30F2A5AB9DC1}">
      <dgm:prSet/>
      <dgm:spPr/>
      <dgm:t>
        <a:bodyPr/>
        <a:lstStyle/>
        <a:p>
          <a:pPr>
            <a:lnSpc>
              <a:spcPct val="100000"/>
            </a:lnSpc>
          </a:pPr>
          <a:r>
            <a:rPr lang="en-US" baseline="0"/>
            <a:t>Create </a:t>
          </a:r>
          <a:r>
            <a:rPr lang="en-US" b="1" baseline="0"/>
            <a:t>website</a:t>
          </a:r>
          <a:r>
            <a:rPr lang="en-US" baseline="0"/>
            <a:t> to show the difference between NLP models with and without hardware errors.</a:t>
          </a:r>
          <a:endParaRPr lang="en-US"/>
        </a:p>
      </dgm:t>
    </dgm:pt>
    <dgm:pt modelId="{F8837DE5-069E-466D-B65E-F068E5A3B6A0}" type="parTrans" cxnId="{346C1094-A958-4A9A-9763-48D5C29EE04A}">
      <dgm:prSet/>
      <dgm:spPr/>
      <dgm:t>
        <a:bodyPr/>
        <a:lstStyle/>
        <a:p>
          <a:endParaRPr lang="en-US"/>
        </a:p>
      </dgm:t>
    </dgm:pt>
    <dgm:pt modelId="{D0CB2C6E-8499-4EA8-958A-452EFBC86F38}" type="sibTrans" cxnId="{346C1094-A958-4A9A-9763-48D5C29EE04A}">
      <dgm:prSet/>
      <dgm:spPr/>
      <dgm:t>
        <a:bodyPr/>
        <a:lstStyle/>
        <a:p>
          <a:endParaRPr lang="en-US"/>
        </a:p>
      </dgm:t>
    </dgm:pt>
    <dgm:pt modelId="{53439D70-CA50-407E-BBF2-6A309DD24E01}" type="pres">
      <dgm:prSet presAssocID="{AD98A73F-84EC-4EC1-B8DC-EEBC996D9D81}" presName="root" presStyleCnt="0">
        <dgm:presLayoutVars>
          <dgm:dir/>
          <dgm:resizeHandles val="exact"/>
        </dgm:presLayoutVars>
      </dgm:prSet>
      <dgm:spPr/>
    </dgm:pt>
    <dgm:pt modelId="{C801D4D4-7CFA-4FDF-9867-136150BD56ED}" type="pres">
      <dgm:prSet presAssocID="{6BB46927-34C3-402F-BD6F-0B4AAED94041}" presName="compNode" presStyleCnt="0"/>
      <dgm:spPr/>
    </dgm:pt>
    <dgm:pt modelId="{FBB7635F-8817-43A3-A2E8-68A29220A211}" type="pres">
      <dgm:prSet presAssocID="{6BB46927-34C3-402F-BD6F-0B4AAED94041}" presName="bgRect" presStyleLbl="bgShp" presStyleIdx="0" presStyleCnt="3"/>
      <dgm:spPr/>
    </dgm:pt>
    <dgm:pt modelId="{29184E0D-7AD7-433E-AD5F-DE0159EB508F}" type="pres">
      <dgm:prSet presAssocID="{6BB46927-34C3-402F-BD6F-0B4AAED94041}"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cessor"/>
        </a:ext>
      </dgm:extLst>
    </dgm:pt>
    <dgm:pt modelId="{EF2A59D6-1820-43F2-8546-A69C8E5BB6E2}" type="pres">
      <dgm:prSet presAssocID="{6BB46927-34C3-402F-BD6F-0B4AAED94041}" presName="spaceRect" presStyleCnt="0"/>
      <dgm:spPr/>
    </dgm:pt>
    <dgm:pt modelId="{11B36214-A6C5-48DE-8A62-631EEB3BCDE2}" type="pres">
      <dgm:prSet presAssocID="{6BB46927-34C3-402F-BD6F-0B4AAED94041}" presName="parTx" presStyleLbl="revTx" presStyleIdx="0" presStyleCnt="3">
        <dgm:presLayoutVars>
          <dgm:chMax val="0"/>
          <dgm:chPref val="0"/>
        </dgm:presLayoutVars>
      </dgm:prSet>
      <dgm:spPr/>
    </dgm:pt>
    <dgm:pt modelId="{4DDE4E24-557D-42FB-971B-3FEBA8F927C4}" type="pres">
      <dgm:prSet presAssocID="{10E64168-3742-4FC9-B4C3-6C8956D1C8AC}" presName="sibTrans" presStyleCnt="0"/>
      <dgm:spPr/>
    </dgm:pt>
    <dgm:pt modelId="{F8B0C2AE-B867-4B31-8E1F-3F793CC99636}" type="pres">
      <dgm:prSet presAssocID="{4A6A3A18-352E-4775-95B8-25E175BEF25C}" presName="compNode" presStyleCnt="0"/>
      <dgm:spPr/>
    </dgm:pt>
    <dgm:pt modelId="{B306EC7B-6A85-4B3D-B045-A3CBECE75FF8}" type="pres">
      <dgm:prSet presAssocID="{4A6A3A18-352E-4775-95B8-25E175BEF25C}" presName="bgRect" presStyleLbl="bgShp" presStyleIdx="1" presStyleCnt="3"/>
      <dgm:spPr/>
    </dgm:pt>
    <dgm:pt modelId="{E451E253-BBEB-4242-B12F-059C5A46A506}" type="pres">
      <dgm:prSet presAssocID="{4A6A3A18-352E-4775-95B8-25E175BEF25C}"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Light Bulb and Gear"/>
        </a:ext>
      </dgm:extLst>
    </dgm:pt>
    <dgm:pt modelId="{256E5A5F-4613-4E88-A68B-9D37CA3D194B}" type="pres">
      <dgm:prSet presAssocID="{4A6A3A18-352E-4775-95B8-25E175BEF25C}" presName="spaceRect" presStyleCnt="0"/>
      <dgm:spPr/>
    </dgm:pt>
    <dgm:pt modelId="{16B5FA89-25C5-4F3B-A92F-174E1C38605A}" type="pres">
      <dgm:prSet presAssocID="{4A6A3A18-352E-4775-95B8-25E175BEF25C}" presName="parTx" presStyleLbl="revTx" presStyleIdx="1" presStyleCnt="3">
        <dgm:presLayoutVars>
          <dgm:chMax val="0"/>
          <dgm:chPref val="0"/>
        </dgm:presLayoutVars>
      </dgm:prSet>
      <dgm:spPr/>
    </dgm:pt>
    <dgm:pt modelId="{946D20F0-35CC-4AFE-92AB-E081032180B2}" type="pres">
      <dgm:prSet presAssocID="{B1405E70-E40D-4BD9-928A-7A7CCC8E7F72}" presName="sibTrans" presStyleCnt="0"/>
      <dgm:spPr/>
    </dgm:pt>
    <dgm:pt modelId="{80ED760B-844A-44A5-970D-D7D87E34DAA7}" type="pres">
      <dgm:prSet presAssocID="{D752506B-745F-457D-BF27-30F2A5AB9DC1}" presName="compNode" presStyleCnt="0"/>
      <dgm:spPr/>
    </dgm:pt>
    <dgm:pt modelId="{E2553A55-E094-44A9-BC41-E97897303E1B}" type="pres">
      <dgm:prSet presAssocID="{D752506B-745F-457D-BF27-30F2A5AB9DC1}" presName="bgRect" presStyleLbl="bgShp" presStyleIdx="2" presStyleCnt="3"/>
      <dgm:spPr/>
    </dgm:pt>
    <dgm:pt modelId="{C5F39A94-D387-4F1A-8891-44E787DD2561}" type="pres">
      <dgm:prSet presAssocID="{D752506B-745F-457D-BF27-30F2A5AB9D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Flowchart"/>
        </a:ext>
      </dgm:extLst>
    </dgm:pt>
    <dgm:pt modelId="{E1DE2B02-6D1F-4C99-9539-8576FE254DC9}" type="pres">
      <dgm:prSet presAssocID="{D752506B-745F-457D-BF27-30F2A5AB9DC1}" presName="spaceRect" presStyleCnt="0"/>
      <dgm:spPr/>
    </dgm:pt>
    <dgm:pt modelId="{9F6467D1-9993-4F86-9107-12440E253F22}" type="pres">
      <dgm:prSet presAssocID="{D752506B-745F-457D-BF27-30F2A5AB9DC1}" presName="parTx" presStyleLbl="revTx" presStyleIdx="2" presStyleCnt="3">
        <dgm:presLayoutVars>
          <dgm:chMax val="0"/>
          <dgm:chPref val="0"/>
        </dgm:presLayoutVars>
      </dgm:prSet>
      <dgm:spPr/>
    </dgm:pt>
  </dgm:ptLst>
  <dgm:cxnLst>
    <dgm:cxn modelId="{E4933D77-D63C-4E17-95BE-954053582CD5}" srcId="{AD98A73F-84EC-4EC1-B8DC-EEBC996D9D81}" destId="{6BB46927-34C3-402F-BD6F-0B4AAED94041}" srcOrd="0" destOrd="0" parTransId="{DE439F61-1A40-4C3B-B4AD-B0A4112D9D12}" sibTransId="{10E64168-3742-4FC9-B4C3-6C8956D1C8AC}"/>
    <dgm:cxn modelId="{346C1094-A958-4A9A-9763-48D5C29EE04A}" srcId="{AD98A73F-84EC-4EC1-B8DC-EEBC996D9D81}" destId="{D752506B-745F-457D-BF27-30F2A5AB9DC1}" srcOrd="2" destOrd="0" parTransId="{F8837DE5-069E-466D-B65E-F068E5A3B6A0}" sibTransId="{D0CB2C6E-8499-4EA8-958A-452EFBC86F38}"/>
    <dgm:cxn modelId="{C0B751A4-DCC2-4007-998C-EB49B979D739}" type="presOf" srcId="{6BB46927-34C3-402F-BD6F-0B4AAED94041}" destId="{11B36214-A6C5-48DE-8A62-631EEB3BCDE2}" srcOrd="0" destOrd="0" presId="urn:microsoft.com/office/officeart/2018/2/layout/IconVerticalSolidList"/>
    <dgm:cxn modelId="{E33405D6-4E8B-4E95-8E68-A4E7633C04EA}" srcId="{AD98A73F-84EC-4EC1-B8DC-EEBC996D9D81}" destId="{4A6A3A18-352E-4775-95B8-25E175BEF25C}" srcOrd="1" destOrd="0" parTransId="{915BB9CD-900A-4D74-9BFE-FA94E5286BED}" sibTransId="{B1405E70-E40D-4BD9-928A-7A7CCC8E7F72}"/>
    <dgm:cxn modelId="{C06FECE4-23D4-47C5-9522-FB6B8FC97693}" type="presOf" srcId="{AD98A73F-84EC-4EC1-B8DC-EEBC996D9D81}" destId="{53439D70-CA50-407E-BBF2-6A309DD24E01}" srcOrd="0" destOrd="0" presId="urn:microsoft.com/office/officeart/2018/2/layout/IconVerticalSolidList"/>
    <dgm:cxn modelId="{B8512FE8-5443-4E1B-AE01-83073E597E92}" type="presOf" srcId="{4A6A3A18-352E-4775-95B8-25E175BEF25C}" destId="{16B5FA89-25C5-4F3B-A92F-174E1C38605A}" srcOrd="0" destOrd="0" presId="urn:microsoft.com/office/officeart/2018/2/layout/IconVerticalSolidList"/>
    <dgm:cxn modelId="{998596FC-724F-456F-8480-E07815660860}" type="presOf" srcId="{D752506B-745F-457D-BF27-30F2A5AB9DC1}" destId="{9F6467D1-9993-4F86-9107-12440E253F22}" srcOrd="0" destOrd="0" presId="urn:microsoft.com/office/officeart/2018/2/layout/IconVerticalSolidList"/>
    <dgm:cxn modelId="{0F195A01-16F2-49FB-AD1B-A08FDE6F0A4C}" type="presParOf" srcId="{53439D70-CA50-407E-BBF2-6A309DD24E01}" destId="{C801D4D4-7CFA-4FDF-9867-136150BD56ED}" srcOrd="0" destOrd="0" presId="urn:microsoft.com/office/officeart/2018/2/layout/IconVerticalSolidList"/>
    <dgm:cxn modelId="{B57146C9-6F7F-483D-BA7C-D61E4010770B}" type="presParOf" srcId="{C801D4D4-7CFA-4FDF-9867-136150BD56ED}" destId="{FBB7635F-8817-43A3-A2E8-68A29220A211}" srcOrd="0" destOrd="0" presId="urn:microsoft.com/office/officeart/2018/2/layout/IconVerticalSolidList"/>
    <dgm:cxn modelId="{66B303B7-DE70-49DF-BC2C-30190B93E639}" type="presParOf" srcId="{C801D4D4-7CFA-4FDF-9867-136150BD56ED}" destId="{29184E0D-7AD7-433E-AD5F-DE0159EB508F}" srcOrd="1" destOrd="0" presId="urn:microsoft.com/office/officeart/2018/2/layout/IconVerticalSolidList"/>
    <dgm:cxn modelId="{611F3D1B-7946-4F06-A4C4-A5C3924169D9}" type="presParOf" srcId="{C801D4D4-7CFA-4FDF-9867-136150BD56ED}" destId="{EF2A59D6-1820-43F2-8546-A69C8E5BB6E2}" srcOrd="2" destOrd="0" presId="urn:microsoft.com/office/officeart/2018/2/layout/IconVerticalSolidList"/>
    <dgm:cxn modelId="{48BB2847-E250-4BF7-866B-194FDE6038BF}" type="presParOf" srcId="{C801D4D4-7CFA-4FDF-9867-136150BD56ED}" destId="{11B36214-A6C5-48DE-8A62-631EEB3BCDE2}" srcOrd="3" destOrd="0" presId="urn:microsoft.com/office/officeart/2018/2/layout/IconVerticalSolidList"/>
    <dgm:cxn modelId="{D6CB02BE-0C5F-4C54-9FF1-CA671394F47D}" type="presParOf" srcId="{53439D70-CA50-407E-BBF2-6A309DD24E01}" destId="{4DDE4E24-557D-42FB-971B-3FEBA8F927C4}" srcOrd="1" destOrd="0" presId="urn:microsoft.com/office/officeart/2018/2/layout/IconVerticalSolidList"/>
    <dgm:cxn modelId="{8E80F45E-6224-4F74-9F18-92C0F8629556}" type="presParOf" srcId="{53439D70-CA50-407E-BBF2-6A309DD24E01}" destId="{F8B0C2AE-B867-4B31-8E1F-3F793CC99636}" srcOrd="2" destOrd="0" presId="urn:microsoft.com/office/officeart/2018/2/layout/IconVerticalSolidList"/>
    <dgm:cxn modelId="{773A324B-FCFE-448A-9B69-62CC2CCDD495}" type="presParOf" srcId="{F8B0C2AE-B867-4B31-8E1F-3F793CC99636}" destId="{B306EC7B-6A85-4B3D-B045-A3CBECE75FF8}" srcOrd="0" destOrd="0" presId="urn:microsoft.com/office/officeart/2018/2/layout/IconVerticalSolidList"/>
    <dgm:cxn modelId="{3BF03DD7-E786-4B0D-8D0E-D110C55C3849}" type="presParOf" srcId="{F8B0C2AE-B867-4B31-8E1F-3F793CC99636}" destId="{E451E253-BBEB-4242-B12F-059C5A46A506}" srcOrd="1" destOrd="0" presId="urn:microsoft.com/office/officeart/2018/2/layout/IconVerticalSolidList"/>
    <dgm:cxn modelId="{F9276DDC-766D-44F4-972A-D3A2E33BF9F2}" type="presParOf" srcId="{F8B0C2AE-B867-4B31-8E1F-3F793CC99636}" destId="{256E5A5F-4613-4E88-A68B-9D37CA3D194B}" srcOrd="2" destOrd="0" presId="urn:microsoft.com/office/officeart/2018/2/layout/IconVerticalSolidList"/>
    <dgm:cxn modelId="{8A58DE48-9EF4-475E-9B07-100C0C16F4C6}" type="presParOf" srcId="{F8B0C2AE-B867-4B31-8E1F-3F793CC99636}" destId="{16B5FA89-25C5-4F3B-A92F-174E1C38605A}" srcOrd="3" destOrd="0" presId="urn:microsoft.com/office/officeart/2018/2/layout/IconVerticalSolidList"/>
    <dgm:cxn modelId="{5A2D379F-ECFA-495E-9446-7EAB272A5B88}" type="presParOf" srcId="{53439D70-CA50-407E-BBF2-6A309DD24E01}" destId="{946D20F0-35CC-4AFE-92AB-E081032180B2}" srcOrd="3" destOrd="0" presId="urn:microsoft.com/office/officeart/2018/2/layout/IconVerticalSolidList"/>
    <dgm:cxn modelId="{D72ACA1A-936E-46B0-833F-6592AC3EB3B0}" type="presParOf" srcId="{53439D70-CA50-407E-BBF2-6A309DD24E01}" destId="{80ED760B-844A-44A5-970D-D7D87E34DAA7}" srcOrd="4" destOrd="0" presId="urn:microsoft.com/office/officeart/2018/2/layout/IconVerticalSolidList"/>
    <dgm:cxn modelId="{0BD73883-7722-4BA1-B31E-CDCD1D3AC724}" type="presParOf" srcId="{80ED760B-844A-44A5-970D-D7D87E34DAA7}" destId="{E2553A55-E094-44A9-BC41-E97897303E1B}" srcOrd="0" destOrd="0" presId="urn:microsoft.com/office/officeart/2018/2/layout/IconVerticalSolidList"/>
    <dgm:cxn modelId="{599E0BA0-4461-403A-ABC3-661D436BC2CF}" type="presParOf" srcId="{80ED760B-844A-44A5-970D-D7D87E34DAA7}" destId="{C5F39A94-D387-4F1A-8891-44E787DD2561}" srcOrd="1" destOrd="0" presId="urn:microsoft.com/office/officeart/2018/2/layout/IconVerticalSolidList"/>
    <dgm:cxn modelId="{45E1BB9E-FE71-4B3B-A223-841C7AAE411B}" type="presParOf" srcId="{80ED760B-844A-44A5-970D-D7D87E34DAA7}" destId="{E1DE2B02-6D1F-4C99-9539-8576FE254DC9}" srcOrd="2" destOrd="0" presId="urn:microsoft.com/office/officeart/2018/2/layout/IconVerticalSolidList"/>
    <dgm:cxn modelId="{6F8FFBA2-0CFD-4150-97CC-CB848F615CA8}" type="presParOf" srcId="{80ED760B-844A-44A5-970D-D7D87E34DAA7}" destId="{9F6467D1-9993-4F86-9107-12440E253F2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59FA419-EAD5-4365-B9E9-3A3897A29B96}" type="doc">
      <dgm:prSet loTypeId="urn:microsoft.com/office/officeart/2005/8/layout/vProcess5" loCatId="process" qsTypeId="urn:microsoft.com/office/officeart/2005/8/quickstyle/simple2" qsCatId="simple" csTypeId="urn:microsoft.com/office/officeart/2005/8/colors/accent1_2" csCatId="accent1" phldr="1"/>
      <dgm:spPr/>
      <dgm:t>
        <a:bodyPr/>
        <a:lstStyle/>
        <a:p>
          <a:endParaRPr lang="en-US"/>
        </a:p>
      </dgm:t>
    </dgm:pt>
    <dgm:pt modelId="{561DA30E-D861-43D1-BE4F-B46F213B5CAC}">
      <dgm:prSet custT="1"/>
      <dgm:spPr/>
      <dgm:t>
        <a:bodyPr/>
        <a:lstStyle/>
        <a:p>
          <a:r>
            <a:rPr lang="en-US" sz="2400"/>
            <a:t>Companies focus on optimizing their models</a:t>
          </a:r>
          <a:r>
            <a:rPr lang="en-US" sz="2500"/>
            <a:t>.</a:t>
          </a:r>
        </a:p>
      </dgm:t>
    </dgm:pt>
    <dgm:pt modelId="{F420EDD3-4CDA-4003-B79C-F32D4321A115}" type="parTrans" cxnId="{4F391801-CF10-4C08-B847-E0B53B0D4FE9}">
      <dgm:prSet/>
      <dgm:spPr/>
      <dgm:t>
        <a:bodyPr/>
        <a:lstStyle/>
        <a:p>
          <a:endParaRPr lang="en-US"/>
        </a:p>
      </dgm:t>
    </dgm:pt>
    <dgm:pt modelId="{1871DC7C-B053-4046-87B6-6B2CA66F9802}" type="sibTrans" cxnId="{4F391801-CF10-4C08-B847-E0B53B0D4FE9}">
      <dgm:prSet/>
      <dgm:spPr/>
      <dgm:t>
        <a:bodyPr/>
        <a:lstStyle/>
        <a:p>
          <a:endParaRPr lang="en-US"/>
        </a:p>
      </dgm:t>
    </dgm:pt>
    <dgm:pt modelId="{3AED59AE-D347-4B72-820F-81746F95770C}">
      <dgm:prSet/>
      <dgm:spPr/>
      <dgm:t>
        <a:bodyPr/>
        <a:lstStyle/>
        <a:p>
          <a:r>
            <a:rPr lang="en-US" sz="2000"/>
            <a:t>Getting their model to be as advanced and safe as fast as possible</a:t>
          </a:r>
        </a:p>
      </dgm:t>
    </dgm:pt>
    <dgm:pt modelId="{F919702D-AF76-49AF-811B-D2D1EEA98DAD}" type="parTrans" cxnId="{F75845BF-8970-4A95-AD95-9C6FBDC359F9}">
      <dgm:prSet/>
      <dgm:spPr/>
      <dgm:t>
        <a:bodyPr/>
        <a:lstStyle/>
        <a:p>
          <a:endParaRPr lang="en-US"/>
        </a:p>
      </dgm:t>
    </dgm:pt>
    <dgm:pt modelId="{352B6005-1CD4-4AA5-80C4-D47340602B5D}" type="sibTrans" cxnId="{F75845BF-8970-4A95-AD95-9C6FBDC359F9}">
      <dgm:prSet/>
      <dgm:spPr/>
      <dgm:t>
        <a:bodyPr/>
        <a:lstStyle/>
        <a:p>
          <a:endParaRPr lang="en-US"/>
        </a:p>
      </dgm:t>
    </dgm:pt>
    <dgm:pt modelId="{D0A04868-714E-4DB7-B0ED-CFD8EE43CCBC}">
      <dgm:prSet custT="1"/>
      <dgm:spPr/>
      <dgm:t>
        <a:bodyPr/>
        <a:lstStyle/>
        <a:p>
          <a:r>
            <a:rPr lang="en-US" sz="2400"/>
            <a:t>We are </a:t>
          </a:r>
          <a:r>
            <a:rPr lang="en-US" sz="2400" u="sng"/>
            <a:t>researching</a:t>
          </a:r>
          <a:r>
            <a:rPr lang="en-US" sz="2400"/>
            <a:t> the consequences of hardware vulnerabilities in NLP.</a:t>
          </a:r>
        </a:p>
      </dgm:t>
    </dgm:pt>
    <dgm:pt modelId="{1AE7970D-3735-49DC-B444-96B22BBB89B1}" type="parTrans" cxnId="{66D6464E-8335-4596-B6D6-FB89AB9355EA}">
      <dgm:prSet/>
      <dgm:spPr/>
      <dgm:t>
        <a:bodyPr/>
        <a:lstStyle/>
        <a:p>
          <a:endParaRPr lang="en-US"/>
        </a:p>
      </dgm:t>
    </dgm:pt>
    <dgm:pt modelId="{881CC32A-DD35-4006-B7F1-615E76F54003}" type="sibTrans" cxnId="{66D6464E-8335-4596-B6D6-FB89AB9355EA}">
      <dgm:prSet/>
      <dgm:spPr/>
      <dgm:t>
        <a:bodyPr/>
        <a:lstStyle/>
        <a:p>
          <a:endParaRPr lang="en-US"/>
        </a:p>
      </dgm:t>
    </dgm:pt>
    <dgm:pt modelId="{7B0E0F1B-25E1-4173-ADFC-CA54015730C7}">
      <dgm:prSet custT="1"/>
      <dgm:spPr>
        <a:solidFill>
          <a:schemeClr val="accent2"/>
        </a:solidFill>
      </dgm:spPr>
      <dgm:t>
        <a:bodyPr/>
        <a:lstStyle/>
        <a:p>
          <a:r>
            <a:rPr lang="en-US" sz="2800"/>
            <a:t>Our tool is geared towards helping developers understand the limits and robustness of language models</a:t>
          </a:r>
        </a:p>
      </dgm:t>
    </dgm:pt>
    <dgm:pt modelId="{E14F7A35-5C32-4863-BE7F-599499422385}" type="parTrans" cxnId="{F1509C67-38C5-4016-92B7-5608EF28AE7D}">
      <dgm:prSet/>
      <dgm:spPr/>
      <dgm:t>
        <a:bodyPr/>
        <a:lstStyle/>
        <a:p>
          <a:endParaRPr lang="en-US"/>
        </a:p>
      </dgm:t>
    </dgm:pt>
    <dgm:pt modelId="{B7A64472-3EB9-4DDD-82E4-43DDF630A8CB}" type="sibTrans" cxnId="{F1509C67-38C5-4016-92B7-5608EF28AE7D}">
      <dgm:prSet/>
      <dgm:spPr/>
      <dgm:t>
        <a:bodyPr/>
        <a:lstStyle/>
        <a:p>
          <a:endParaRPr lang="en-US"/>
        </a:p>
      </dgm:t>
    </dgm:pt>
    <dgm:pt modelId="{415E25EE-1DF6-46AA-A628-402CC5B2AF66}" type="pres">
      <dgm:prSet presAssocID="{259FA419-EAD5-4365-B9E9-3A3897A29B96}" presName="outerComposite" presStyleCnt="0">
        <dgm:presLayoutVars>
          <dgm:chMax val="5"/>
          <dgm:dir/>
          <dgm:resizeHandles val="exact"/>
        </dgm:presLayoutVars>
      </dgm:prSet>
      <dgm:spPr/>
    </dgm:pt>
    <dgm:pt modelId="{0F26F36F-20C8-4295-9385-98B225BC7ACE}" type="pres">
      <dgm:prSet presAssocID="{259FA419-EAD5-4365-B9E9-3A3897A29B96}" presName="dummyMaxCanvas" presStyleCnt="0">
        <dgm:presLayoutVars/>
      </dgm:prSet>
      <dgm:spPr/>
    </dgm:pt>
    <dgm:pt modelId="{C92DAEE1-3969-4DBC-9295-84C480CF704E}" type="pres">
      <dgm:prSet presAssocID="{259FA419-EAD5-4365-B9E9-3A3897A29B96}" presName="ThreeNodes_1" presStyleLbl="node1" presStyleIdx="0" presStyleCnt="3">
        <dgm:presLayoutVars>
          <dgm:bulletEnabled val="1"/>
        </dgm:presLayoutVars>
      </dgm:prSet>
      <dgm:spPr/>
    </dgm:pt>
    <dgm:pt modelId="{777B75FB-7F5A-473D-8686-D8185E827E29}" type="pres">
      <dgm:prSet presAssocID="{259FA419-EAD5-4365-B9E9-3A3897A29B96}" presName="ThreeNodes_2" presStyleLbl="node1" presStyleIdx="1" presStyleCnt="3" custLinFactNeighborX="-1" custLinFactNeighborY="-7243">
        <dgm:presLayoutVars>
          <dgm:bulletEnabled val="1"/>
        </dgm:presLayoutVars>
      </dgm:prSet>
      <dgm:spPr/>
    </dgm:pt>
    <dgm:pt modelId="{5D7F8856-7C8C-482D-8E39-E78E86118D89}" type="pres">
      <dgm:prSet presAssocID="{259FA419-EAD5-4365-B9E9-3A3897A29B96}" presName="ThreeNodes_3" presStyleLbl="node1" presStyleIdx="2" presStyleCnt="3" custScaleY="131776">
        <dgm:presLayoutVars>
          <dgm:bulletEnabled val="1"/>
        </dgm:presLayoutVars>
      </dgm:prSet>
      <dgm:spPr/>
    </dgm:pt>
    <dgm:pt modelId="{C2C0215D-688B-47DD-85FB-80565217C91F}" type="pres">
      <dgm:prSet presAssocID="{259FA419-EAD5-4365-B9E9-3A3897A29B96}" presName="ThreeConn_1-2" presStyleLbl="fgAccFollowNode1" presStyleIdx="0" presStyleCnt="2">
        <dgm:presLayoutVars>
          <dgm:bulletEnabled val="1"/>
        </dgm:presLayoutVars>
      </dgm:prSet>
      <dgm:spPr/>
    </dgm:pt>
    <dgm:pt modelId="{90C5B9AB-5E16-4D93-A095-0E18B9896465}" type="pres">
      <dgm:prSet presAssocID="{259FA419-EAD5-4365-B9E9-3A3897A29B96}" presName="ThreeConn_2-3" presStyleLbl="fgAccFollowNode1" presStyleIdx="1" presStyleCnt="2">
        <dgm:presLayoutVars>
          <dgm:bulletEnabled val="1"/>
        </dgm:presLayoutVars>
      </dgm:prSet>
      <dgm:spPr/>
    </dgm:pt>
    <dgm:pt modelId="{EB3E6E76-645A-4FEB-9B9C-2A3F27E58669}" type="pres">
      <dgm:prSet presAssocID="{259FA419-EAD5-4365-B9E9-3A3897A29B96}" presName="ThreeNodes_1_text" presStyleLbl="node1" presStyleIdx="2" presStyleCnt="3">
        <dgm:presLayoutVars>
          <dgm:bulletEnabled val="1"/>
        </dgm:presLayoutVars>
      </dgm:prSet>
      <dgm:spPr/>
    </dgm:pt>
    <dgm:pt modelId="{6067299B-6EC1-4E23-9AF5-2FE13BBB5D13}" type="pres">
      <dgm:prSet presAssocID="{259FA419-EAD5-4365-B9E9-3A3897A29B96}" presName="ThreeNodes_2_text" presStyleLbl="node1" presStyleIdx="2" presStyleCnt="3">
        <dgm:presLayoutVars>
          <dgm:bulletEnabled val="1"/>
        </dgm:presLayoutVars>
      </dgm:prSet>
      <dgm:spPr/>
    </dgm:pt>
    <dgm:pt modelId="{DDCB6AB4-BAA2-4708-B22F-03CC866FDC9D}" type="pres">
      <dgm:prSet presAssocID="{259FA419-EAD5-4365-B9E9-3A3897A29B96}" presName="ThreeNodes_3_text" presStyleLbl="node1" presStyleIdx="2" presStyleCnt="3">
        <dgm:presLayoutVars>
          <dgm:bulletEnabled val="1"/>
        </dgm:presLayoutVars>
      </dgm:prSet>
      <dgm:spPr/>
    </dgm:pt>
  </dgm:ptLst>
  <dgm:cxnLst>
    <dgm:cxn modelId="{4F391801-CF10-4C08-B847-E0B53B0D4FE9}" srcId="{259FA419-EAD5-4365-B9E9-3A3897A29B96}" destId="{561DA30E-D861-43D1-BE4F-B46F213B5CAC}" srcOrd="0" destOrd="0" parTransId="{F420EDD3-4CDA-4003-B79C-F32D4321A115}" sibTransId="{1871DC7C-B053-4046-87B6-6B2CA66F9802}"/>
    <dgm:cxn modelId="{9156FA08-0596-40AC-9A00-A2C02D09DAC8}" type="presOf" srcId="{1871DC7C-B053-4046-87B6-6B2CA66F9802}" destId="{C2C0215D-688B-47DD-85FB-80565217C91F}" srcOrd="0" destOrd="0" presId="urn:microsoft.com/office/officeart/2005/8/layout/vProcess5"/>
    <dgm:cxn modelId="{FE669814-4DCB-40DD-9E54-8165005C7E5E}" type="presOf" srcId="{561DA30E-D861-43D1-BE4F-B46F213B5CAC}" destId="{EB3E6E76-645A-4FEB-9B9C-2A3F27E58669}" srcOrd="1" destOrd="0" presId="urn:microsoft.com/office/officeart/2005/8/layout/vProcess5"/>
    <dgm:cxn modelId="{6CFDF337-2149-439C-AE93-48E85CEBEF1C}" type="presOf" srcId="{3AED59AE-D347-4B72-820F-81746F95770C}" destId="{EB3E6E76-645A-4FEB-9B9C-2A3F27E58669}" srcOrd="1" destOrd="1" presId="urn:microsoft.com/office/officeart/2005/8/layout/vProcess5"/>
    <dgm:cxn modelId="{8290583E-B535-4CAA-9637-B9220266DE9D}" type="presOf" srcId="{259FA419-EAD5-4365-B9E9-3A3897A29B96}" destId="{415E25EE-1DF6-46AA-A628-402CC5B2AF66}" srcOrd="0" destOrd="0" presId="urn:microsoft.com/office/officeart/2005/8/layout/vProcess5"/>
    <dgm:cxn modelId="{F1509C67-38C5-4016-92B7-5608EF28AE7D}" srcId="{259FA419-EAD5-4365-B9E9-3A3897A29B96}" destId="{7B0E0F1B-25E1-4173-ADFC-CA54015730C7}" srcOrd="2" destOrd="0" parTransId="{E14F7A35-5C32-4863-BE7F-599499422385}" sibTransId="{B7A64472-3EB9-4DDD-82E4-43DDF630A8CB}"/>
    <dgm:cxn modelId="{66D6464E-8335-4596-B6D6-FB89AB9355EA}" srcId="{259FA419-EAD5-4365-B9E9-3A3897A29B96}" destId="{D0A04868-714E-4DB7-B0ED-CFD8EE43CCBC}" srcOrd="1" destOrd="0" parTransId="{1AE7970D-3735-49DC-B444-96B22BBB89B1}" sibTransId="{881CC32A-DD35-4006-B7F1-615E76F54003}"/>
    <dgm:cxn modelId="{B0B8417C-959B-4E25-9518-CB13C5FF982C}" type="presOf" srcId="{7B0E0F1B-25E1-4173-ADFC-CA54015730C7}" destId="{DDCB6AB4-BAA2-4708-B22F-03CC866FDC9D}" srcOrd="1" destOrd="0" presId="urn:microsoft.com/office/officeart/2005/8/layout/vProcess5"/>
    <dgm:cxn modelId="{E9E7DBA2-A364-4ACB-8B4A-0D7F3951209F}" type="presOf" srcId="{561DA30E-D861-43D1-BE4F-B46F213B5CAC}" destId="{C92DAEE1-3969-4DBC-9295-84C480CF704E}" srcOrd="0" destOrd="0" presId="urn:microsoft.com/office/officeart/2005/8/layout/vProcess5"/>
    <dgm:cxn modelId="{5A5809B8-2B16-4D6F-922D-F9D1D98DBDB6}" type="presOf" srcId="{3AED59AE-D347-4B72-820F-81746F95770C}" destId="{C92DAEE1-3969-4DBC-9295-84C480CF704E}" srcOrd="0" destOrd="1" presId="urn:microsoft.com/office/officeart/2005/8/layout/vProcess5"/>
    <dgm:cxn modelId="{F75845BF-8970-4A95-AD95-9C6FBDC359F9}" srcId="{561DA30E-D861-43D1-BE4F-B46F213B5CAC}" destId="{3AED59AE-D347-4B72-820F-81746F95770C}" srcOrd="0" destOrd="0" parTransId="{F919702D-AF76-49AF-811B-D2D1EEA98DAD}" sibTransId="{352B6005-1CD4-4AA5-80C4-D47340602B5D}"/>
    <dgm:cxn modelId="{05D275C6-7399-4EC4-94A2-47D8A5D61C52}" type="presOf" srcId="{D0A04868-714E-4DB7-B0ED-CFD8EE43CCBC}" destId="{777B75FB-7F5A-473D-8686-D8185E827E29}" srcOrd="0" destOrd="0" presId="urn:microsoft.com/office/officeart/2005/8/layout/vProcess5"/>
    <dgm:cxn modelId="{0D7F52D5-9CB4-4349-BD52-AF55011A495A}" type="presOf" srcId="{7B0E0F1B-25E1-4173-ADFC-CA54015730C7}" destId="{5D7F8856-7C8C-482D-8E39-E78E86118D89}" srcOrd="0" destOrd="0" presId="urn:microsoft.com/office/officeart/2005/8/layout/vProcess5"/>
    <dgm:cxn modelId="{A1EEC1D7-44F9-4C40-A76A-2827744BB17E}" type="presOf" srcId="{881CC32A-DD35-4006-B7F1-615E76F54003}" destId="{90C5B9AB-5E16-4D93-A095-0E18B9896465}" srcOrd="0" destOrd="0" presId="urn:microsoft.com/office/officeart/2005/8/layout/vProcess5"/>
    <dgm:cxn modelId="{05F356E1-6A61-4DEE-9604-99240171D88E}" type="presOf" srcId="{D0A04868-714E-4DB7-B0ED-CFD8EE43CCBC}" destId="{6067299B-6EC1-4E23-9AF5-2FE13BBB5D13}" srcOrd="1" destOrd="0" presId="urn:microsoft.com/office/officeart/2005/8/layout/vProcess5"/>
    <dgm:cxn modelId="{8E4C0F2C-45C2-49BF-A727-B95520A67AA1}" type="presParOf" srcId="{415E25EE-1DF6-46AA-A628-402CC5B2AF66}" destId="{0F26F36F-20C8-4295-9385-98B225BC7ACE}" srcOrd="0" destOrd="0" presId="urn:microsoft.com/office/officeart/2005/8/layout/vProcess5"/>
    <dgm:cxn modelId="{D97A7B72-7070-48DA-8897-6E7F7CD3B83F}" type="presParOf" srcId="{415E25EE-1DF6-46AA-A628-402CC5B2AF66}" destId="{C92DAEE1-3969-4DBC-9295-84C480CF704E}" srcOrd="1" destOrd="0" presId="urn:microsoft.com/office/officeart/2005/8/layout/vProcess5"/>
    <dgm:cxn modelId="{84835CC0-5EEF-4E2C-BB1B-9060B0013F7F}" type="presParOf" srcId="{415E25EE-1DF6-46AA-A628-402CC5B2AF66}" destId="{777B75FB-7F5A-473D-8686-D8185E827E29}" srcOrd="2" destOrd="0" presId="urn:microsoft.com/office/officeart/2005/8/layout/vProcess5"/>
    <dgm:cxn modelId="{E11B56B5-6517-4971-94D0-A4EFF14CF842}" type="presParOf" srcId="{415E25EE-1DF6-46AA-A628-402CC5B2AF66}" destId="{5D7F8856-7C8C-482D-8E39-E78E86118D89}" srcOrd="3" destOrd="0" presId="urn:microsoft.com/office/officeart/2005/8/layout/vProcess5"/>
    <dgm:cxn modelId="{45A22C79-C9CD-46E9-A0BF-6103D5FF8553}" type="presParOf" srcId="{415E25EE-1DF6-46AA-A628-402CC5B2AF66}" destId="{C2C0215D-688B-47DD-85FB-80565217C91F}" srcOrd="4" destOrd="0" presId="urn:microsoft.com/office/officeart/2005/8/layout/vProcess5"/>
    <dgm:cxn modelId="{FB18DEA0-FEB4-4C79-8CDE-752BD06A9832}" type="presParOf" srcId="{415E25EE-1DF6-46AA-A628-402CC5B2AF66}" destId="{90C5B9AB-5E16-4D93-A095-0E18B9896465}" srcOrd="5" destOrd="0" presId="urn:microsoft.com/office/officeart/2005/8/layout/vProcess5"/>
    <dgm:cxn modelId="{CB1CAC15-59F2-49B9-83CC-7EC29DAB434E}" type="presParOf" srcId="{415E25EE-1DF6-46AA-A628-402CC5B2AF66}" destId="{EB3E6E76-645A-4FEB-9B9C-2A3F27E58669}" srcOrd="6" destOrd="0" presId="urn:microsoft.com/office/officeart/2005/8/layout/vProcess5"/>
    <dgm:cxn modelId="{4E0EF3D9-2359-44F6-9430-223C7B503763}" type="presParOf" srcId="{415E25EE-1DF6-46AA-A628-402CC5B2AF66}" destId="{6067299B-6EC1-4E23-9AF5-2FE13BBB5D13}" srcOrd="7" destOrd="0" presId="urn:microsoft.com/office/officeart/2005/8/layout/vProcess5"/>
    <dgm:cxn modelId="{4D203A20-8A9A-42CD-815D-4EFF49886B2D}" type="presParOf" srcId="{415E25EE-1DF6-46AA-A628-402CC5B2AF66}" destId="{DDCB6AB4-BAA2-4708-B22F-03CC866FDC9D}"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54FF447-4E19-40F3-9562-6E90E5BF599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E56543F-2175-4196-B9A0-364FC1646F19}">
      <dgm:prSet custT="1"/>
      <dgm:spPr/>
      <dgm:t>
        <a:bodyPr/>
        <a:lstStyle/>
        <a:p>
          <a:pPr>
            <a:spcAft>
              <a:spcPts val="1200"/>
            </a:spcAft>
          </a:pPr>
          <a:r>
            <a:rPr lang="en-US" sz="2000" b="1"/>
            <a:t>Tensor</a:t>
          </a:r>
          <a:r>
            <a:rPr lang="en-US" sz="2000"/>
            <a:t> – array of numbers, one dimensional or multidimensional</a:t>
          </a:r>
          <a:endParaRPr lang="en-US" sz="1600"/>
        </a:p>
      </dgm:t>
    </dgm:pt>
    <dgm:pt modelId="{987F76AB-5CAC-4BE5-8A05-C0FB2B217370}" type="parTrans" cxnId="{E724ED6D-3B09-4F38-9B43-2731134CDD86}">
      <dgm:prSet/>
      <dgm:spPr/>
      <dgm:t>
        <a:bodyPr/>
        <a:lstStyle/>
        <a:p>
          <a:endParaRPr lang="en-US"/>
        </a:p>
      </dgm:t>
    </dgm:pt>
    <dgm:pt modelId="{CE3A9D4A-AAED-446B-928D-FFAFCF5182D6}" type="sibTrans" cxnId="{E724ED6D-3B09-4F38-9B43-2731134CDD86}">
      <dgm:prSet/>
      <dgm:spPr/>
      <dgm:t>
        <a:bodyPr/>
        <a:lstStyle/>
        <a:p>
          <a:endParaRPr lang="en-US"/>
        </a:p>
      </dgm:t>
    </dgm:pt>
    <dgm:pt modelId="{F77B104C-347E-4E9A-B1B9-076C7C1E1943}">
      <dgm:prSet custT="1"/>
      <dgm:spPr/>
      <dgm:t>
        <a:bodyPr/>
        <a:lstStyle/>
        <a:p>
          <a:r>
            <a:rPr lang="en-US" sz="2000" b="1" baseline="0"/>
            <a:t>Parameters </a:t>
          </a:r>
          <a:r>
            <a:rPr lang="en-US" sz="2000"/>
            <a:t>–</a:t>
          </a:r>
          <a:r>
            <a:rPr lang="en-US" sz="2000" b="1" baseline="0"/>
            <a:t> </a:t>
          </a:r>
          <a:r>
            <a:rPr lang="en-US" sz="2000" b="0" i="0" baseline="0"/>
            <a:t>internal variables that are learned during the training process and determine the performance of the network</a:t>
          </a:r>
          <a:endParaRPr lang="en-US" sz="1800"/>
        </a:p>
      </dgm:t>
    </dgm:pt>
    <dgm:pt modelId="{5882D998-3BA7-4C24-AC35-0056B5459061}" type="parTrans" cxnId="{F51C9F72-3486-4B94-B2AD-38427B3D601D}">
      <dgm:prSet/>
      <dgm:spPr/>
      <dgm:t>
        <a:bodyPr/>
        <a:lstStyle/>
        <a:p>
          <a:endParaRPr lang="en-US"/>
        </a:p>
      </dgm:t>
    </dgm:pt>
    <dgm:pt modelId="{F1F90F93-59E5-4E29-AC12-21100374F30F}" type="sibTrans" cxnId="{F51C9F72-3486-4B94-B2AD-38427B3D601D}">
      <dgm:prSet/>
      <dgm:spPr/>
      <dgm:t>
        <a:bodyPr/>
        <a:lstStyle/>
        <a:p>
          <a:endParaRPr lang="en-US"/>
        </a:p>
      </dgm:t>
    </dgm:pt>
    <dgm:pt modelId="{47A5CB41-A1C0-44B4-BD3F-5FFB729F08E4}">
      <dgm:prSet custT="1"/>
      <dgm:spPr/>
      <dgm:t>
        <a:bodyPr/>
        <a:lstStyle/>
        <a:p>
          <a:pPr>
            <a:spcAft>
              <a:spcPts val="1200"/>
            </a:spcAft>
          </a:pPr>
          <a:r>
            <a:rPr lang="en-US" sz="2000" b="1" kern="1200">
              <a:solidFill>
                <a:srgbClr val="FFFFFF"/>
              </a:solidFill>
              <a:latin typeface="Century Schoolbook" panose="02040604050505020304"/>
              <a:ea typeface="+mn-ea"/>
              <a:cs typeface="+mn-cs"/>
            </a:rPr>
            <a:t>Nodes </a:t>
          </a:r>
          <a:r>
            <a:rPr lang="en-US" sz="2000" kern="1200"/>
            <a:t>–</a:t>
          </a:r>
          <a:r>
            <a:rPr lang="en-US" sz="2000" b="1" kern="1200">
              <a:solidFill>
                <a:srgbClr val="FFFFFF"/>
              </a:solidFill>
              <a:latin typeface="Century Schoolbook" panose="02040604050505020304"/>
              <a:ea typeface="+mn-ea"/>
              <a:cs typeface="+mn-cs"/>
            </a:rPr>
            <a:t> </a:t>
          </a:r>
          <a:r>
            <a:rPr lang="en-US" sz="2000" kern="1200">
              <a:solidFill>
                <a:srgbClr val="FFFFFF"/>
              </a:solidFill>
              <a:latin typeface="Century Schoolbook" panose="02040604050505020304"/>
              <a:ea typeface="+mn-ea"/>
              <a:cs typeface="+mn-cs"/>
            </a:rPr>
            <a:t>individual components of neural network that act as neurons to process information</a:t>
          </a:r>
        </a:p>
      </dgm:t>
    </dgm:pt>
    <dgm:pt modelId="{F4E142C3-525D-4DD4-9714-6464DBF34CAD}" type="parTrans" cxnId="{D16F18D0-05E4-4AF5-8C8C-ABE5C267A8DC}">
      <dgm:prSet/>
      <dgm:spPr/>
      <dgm:t>
        <a:bodyPr/>
        <a:lstStyle/>
        <a:p>
          <a:endParaRPr lang="en-US"/>
        </a:p>
      </dgm:t>
    </dgm:pt>
    <dgm:pt modelId="{C6973D94-20B5-4BDF-9AD2-ED9A592EA724}" type="sibTrans" cxnId="{D16F18D0-05E4-4AF5-8C8C-ABE5C267A8DC}">
      <dgm:prSet/>
      <dgm:spPr/>
      <dgm:t>
        <a:bodyPr/>
        <a:lstStyle/>
        <a:p>
          <a:endParaRPr lang="en-US"/>
        </a:p>
      </dgm:t>
    </dgm:pt>
    <dgm:pt modelId="{D9F8D334-CD1E-4DD7-A35F-CC9423F71C98}" type="pres">
      <dgm:prSet presAssocID="{554FF447-4E19-40F3-9562-6E90E5BF5996}" presName="linear" presStyleCnt="0">
        <dgm:presLayoutVars>
          <dgm:animLvl val="lvl"/>
          <dgm:resizeHandles val="exact"/>
        </dgm:presLayoutVars>
      </dgm:prSet>
      <dgm:spPr/>
    </dgm:pt>
    <dgm:pt modelId="{FBCCE809-8E59-4CD5-8F86-67771C72C283}" type="pres">
      <dgm:prSet presAssocID="{47A5CB41-A1C0-44B4-BD3F-5FFB729F08E4}" presName="parentText" presStyleLbl="node1" presStyleIdx="0" presStyleCnt="3" custLinFactNeighborY="17445">
        <dgm:presLayoutVars>
          <dgm:chMax val="0"/>
          <dgm:bulletEnabled val="1"/>
        </dgm:presLayoutVars>
      </dgm:prSet>
      <dgm:spPr/>
    </dgm:pt>
    <dgm:pt modelId="{EC7D8A68-34AC-49E3-86C4-FC6367289E62}" type="pres">
      <dgm:prSet presAssocID="{C6973D94-20B5-4BDF-9AD2-ED9A592EA724}" presName="spacer" presStyleCnt="0"/>
      <dgm:spPr/>
    </dgm:pt>
    <dgm:pt modelId="{58E6E788-9CD8-47DB-AA43-36F1796B9C33}" type="pres">
      <dgm:prSet presAssocID="{BE56543F-2175-4196-B9A0-364FC1646F19}" presName="parentText" presStyleLbl="node1" presStyleIdx="1" presStyleCnt="3">
        <dgm:presLayoutVars>
          <dgm:chMax val="0"/>
          <dgm:bulletEnabled val="1"/>
        </dgm:presLayoutVars>
      </dgm:prSet>
      <dgm:spPr/>
    </dgm:pt>
    <dgm:pt modelId="{C34585F0-BEDC-4600-93A6-FBAD3AC94E7A}" type="pres">
      <dgm:prSet presAssocID="{CE3A9D4A-AAED-446B-928D-FFAFCF5182D6}" presName="spacer" presStyleCnt="0"/>
      <dgm:spPr/>
    </dgm:pt>
    <dgm:pt modelId="{60B576B4-40AA-49FA-A4BD-3BD0AF6264B7}" type="pres">
      <dgm:prSet presAssocID="{F77B104C-347E-4E9A-B1B9-076C7C1E1943}" presName="parentText" presStyleLbl="node1" presStyleIdx="2" presStyleCnt="3">
        <dgm:presLayoutVars>
          <dgm:chMax val="0"/>
          <dgm:bulletEnabled val="1"/>
        </dgm:presLayoutVars>
      </dgm:prSet>
      <dgm:spPr/>
    </dgm:pt>
  </dgm:ptLst>
  <dgm:cxnLst>
    <dgm:cxn modelId="{06C1033D-F82D-434D-9E93-C98AA04F51B5}" type="presOf" srcId="{47A5CB41-A1C0-44B4-BD3F-5FFB729F08E4}" destId="{FBCCE809-8E59-4CD5-8F86-67771C72C283}" srcOrd="0" destOrd="0" presId="urn:microsoft.com/office/officeart/2005/8/layout/vList2"/>
    <dgm:cxn modelId="{E724ED6D-3B09-4F38-9B43-2731134CDD86}" srcId="{554FF447-4E19-40F3-9562-6E90E5BF5996}" destId="{BE56543F-2175-4196-B9A0-364FC1646F19}" srcOrd="1" destOrd="0" parTransId="{987F76AB-5CAC-4BE5-8A05-C0FB2B217370}" sibTransId="{CE3A9D4A-AAED-446B-928D-FFAFCF5182D6}"/>
    <dgm:cxn modelId="{F51C9F72-3486-4B94-B2AD-38427B3D601D}" srcId="{554FF447-4E19-40F3-9562-6E90E5BF5996}" destId="{F77B104C-347E-4E9A-B1B9-076C7C1E1943}" srcOrd="2" destOrd="0" parTransId="{5882D998-3BA7-4C24-AC35-0056B5459061}" sibTransId="{F1F90F93-59E5-4E29-AC12-21100374F30F}"/>
    <dgm:cxn modelId="{1589BC7D-9673-4301-876B-D31FB428DA88}" type="presOf" srcId="{BE56543F-2175-4196-B9A0-364FC1646F19}" destId="{58E6E788-9CD8-47DB-AA43-36F1796B9C33}" srcOrd="0" destOrd="0" presId="urn:microsoft.com/office/officeart/2005/8/layout/vList2"/>
    <dgm:cxn modelId="{545B108D-E91F-4CE4-A81B-8A2BAD81ECAE}" type="presOf" srcId="{554FF447-4E19-40F3-9562-6E90E5BF5996}" destId="{D9F8D334-CD1E-4DD7-A35F-CC9423F71C98}" srcOrd="0" destOrd="0" presId="urn:microsoft.com/office/officeart/2005/8/layout/vList2"/>
    <dgm:cxn modelId="{7F6802B1-0EF1-4E24-967E-0E80A592A74A}" type="presOf" srcId="{F77B104C-347E-4E9A-B1B9-076C7C1E1943}" destId="{60B576B4-40AA-49FA-A4BD-3BD0AF6264B7}" srcOrd="0" destOrd="0" presId="urn:microsoft.com/office/officeart/2005/8/layout/vList2"/>
    <dgm:cxn modelId="{D16F18D0-05E4-4AF5-8C8C-ABE5C267A8DC}" srcId="{554FF447-4E19-40F3-9562-6E90E5BF5996}" destId="{47A5CB41-A1C0-44B4-BD3F-5FFB729F08E4}" srcOrd="0" destOrd="0" parTransId="{F4E142C3-525D-4DD4-9714-6464DBF34CAD}" sibTransId="{C6973D94-20B5-4BDF-9AD2-ED9A592EA724}"/>
    <dgm:cxn modelId="{18F35B5C-2D8A-414C-A930-2BBC068766FC}" type="presParOf" srcId="{D9F8D334-CD1E-4DD7-A35F-CC9423F71C98}" destId="{FBCCE809-8E59-4CD5-8F86-67771C72C283}" srcOrd="0" destOrd="0" presId="urn:microsoft.com/office/officeart/2005/8/layout/vList2"/>
    <dgm:cxn modelId="{3952BB49-DCEC-4D76-B8DC-3566A5FB47FB}" type="presParOf" srcId="{D9F8D334-CD1E-4DD7-A35F-CC9423F71C98}" destId="{EC7D8A68-34AC-49E3-86C4-FC6367289E62}" srcOrd="1" destOrd="0" presId="urn:microsoft.com/office/officeart/2005/8/layout/vList2"/>
    <dgm:cxn modelId="{57DE5D35-95A3-469D-B4D2-06F049B680BC}" type="presParOf" srcId="{D9F8D334-CD1E-4DD7-A35F-CC9423F71C98}" destId="{58E6E788-9CD8-47DB-AA43-36F1796B9C33}" srcOrd="2" destOrd="0" presId="urn:microsoft.com/office/officeart/2005/8/layout/vList2"/>
    <dgm:cxn modelId="{D9490557-37E1-42A4-8337-77A01CB894CA}" type="presParOf" srcId="{D9F8D334-CD1E-4DD7-A35F-CC9423F71C98}" destId="{C34585F0-BEDC-4600-93A6-FBAD3AC94E7A}" srcOrd="3" destOrd="0" presId="urn:microsoft.com/office/officeart/2005/8/layout/vList2"/>
    <dgm:cxn modelId="{63DAB8E3-8786-4357-9727-DAD1823A75F2}" type="presParOf" srcId="{D9F8D334-CD1E-4DD7-A35F-CC9423F71C98}" destId="{60B576B4-40AA-49FA-A4BD-3BD0AF6264B7}" srcOrd="4"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41234A6-6540-4E56-B1BA-B100A16B8F2F}" type="doc">
      <dgm:prSet loTypeId="urn:microsoft.com/office/officeart/2005/8/layout/list1" loCatId="list" qsTypeId="urn:microsoft.com/office/officeart/2005/8/quickstyle/simple2" qsCatId="simple" csTypeId="urn:microsoft.com/office/officeart/2005/8/colors/accent3_2" csCatId="accent3" phldr="1"/>
      <dgm:spPr/>
      <dgm:t>
        <a:bodyPr/>
        <a:lstStyle/>
        <a:p>
          <a:endParaRPr lang="en-US"/>
        </a:p>
      </dgm:t>
    </dgm:pt>
    <dgm:pt modelId="{9EEFBDB9-952C-43B4-96DE-34E2AFE201A9}">
      <dgm:prSet/>
      <dgm:spPr/>
      <dgm:t>
        <a:bodyPr/>
        <a:lstStyle/>
        <a:p>
          <a:r>
            <a:rPr lang="en-US"/>
            <a:t>Quick Responses: 10-15 seconds</a:t>
          </a:r>
        </a:p>
      </dgm:t>
    </dgm:pt>
    <dgm:pt modelId="{CE90B7F5-D794-4D0A-9211-3048C1C3F379}" type="parTrans" cxnId="{D336AE7B-3E37-4C09-AC52-06BEF7621919}">
      <dgm:prSet/>
      <dgm:spPr/>
      <dgm:t>
        <a:bodyPr/>
        <a:lstStyle/>
        <a:p>
          <a:endParaRPr lang="en-US"/>
        </a:p>
      </dgm:t>
    </dgm:pt>
    <dgm:pt modelId="{EF56EA53-D4DF-452C-BE4F-6E20F6BCB613}" type="sibTrans" cxnId="{D336AE7B-3E37-4C09-AC52-06BEF7621919}">
      <dgm:prSet/>
      <dgm:spPr/>
      <dgm:t>
        <a:bodyPr/>
        <a:lstStyle/>
        <a:p>
          <a:endParaRPr lang="en-US"/>
        </a:p>
      </dgm:t>
    </dgm:pt>
    <dgm:pt modelId="{C3693389-A702-474F-BB04-B8196E0298C4}">
      <dgm:prSet/>
      <dgm:spPr/>
      <dgm:t>
        <a:bodyPr/>
        <a:lstStyle/>
        <a:p>
          <a:r>
            <a:rPr lang="en-US"/>
            <a:t>Variety of Responses</a:t>
          </a:r>
        </a:p>
      </dgm:t>
    </dgm:pt>
    <dgm:pt modelId="{CB215CEA-F621-4164-9C4A-EFEA68401F74}" type="parTrans" cxnId="{389186BF-ED21-405A-9B15-D838F2EF4F9F}">
      <dgm:prSet/>
      <dgm:spPr/>
      <dgm:t>
        <a:bodyPr/>
        <a:lstStyle/>
        <a:p>
          <a:endParaRPr lang="en-US"/>
        </a:p>
      </dgm:t>
    </dgm:pt>
    <dgm:pt modelId="{53197B4B-FC97-4731-9A4C-4667210FDA90}" type="sibTrans" cxnId="{389186BF-ED21-405A-9B15-D838F2EF4F9F}">
      <dgm:prSet/>
      <dgm:spPr/>
      <dgm:t>
        <a:bodyPr/>
        <a:lstStyle/>
        <a:p>
          <a:endParaRPr lang="en-US"/>
        </a:p>
      </dgm:t>
    </dgm:pt>
    <dgm:pt modelId="{338217FC-437F-4769-A07C-D11842EE6F5E}">
      <dgm:prSet/>
      <dgm:spPr/>
      <dgm:t>
        <a:bodyPr/>
        <a:lstStyle/>
        <a:p>
          <a:r>
            <a:rPr lang="en-US"/>
            <a:t>Avoid Over Error-Injection</a:t>
          </a:r>
        </a:p>
      </dgm:t>
    </dgm:pt>
    <dgm:pt modelId="{1085BDFE-6395-4ECA-BEE2-E1648D6F3A3A}" type="parTrans" cxnId="{2C993B9B-F0DB-4246-A3C0-263B1C18DABF}">
      <dgm:prSet/>
      <dgm:spPr/>
      <dgm:t>
        <a:bodyPr/>
        <a:lstStyle/>
        <a:p>
          <a:endParaRPr lang="en-US"/>
        </a:p>
      </dgm:t>
    </dgm:pt>
    <dgm:pt modelId="{5ECE9E49-E616-4E21-A501-B1A90339671E}" type="sibTrans" cxnId="{2C993B9B-F0DB-4246-A3C0-263B1C18DABF}">
      <dgm:prSet/>
      <dgm:spPr/>
      <dgm:t>
        <a:bodyPr/>
        <a:lstStyle/>
        <a:p>
          <a:endParaRPr lang="en-US"/>
        </a:p>
      </dgm:t>
    </dgm:pt>
    <dgm:pt modelId="{F255AF1F-2269-4942-9BC1-82051AC2F536}">
      <dgm:prSet/>
      <dgm:spPr/>
      <dgm:t>
        <a:bodyPr/>
        <a:lstStyle/>
        <a:p>
          <a:r>
            <a:rPr lang="en-US"/>
            <a:t>Incorporate Bitflips</a:t>
          </a:r>
        </a:p>
      </dgm:t>
    </dgm:pt>
    <dgm:pt modelId="{70E98DBA-7492-4633-B959-9CD9787A0056}" type="parTrans" cxnId="{CC284AC7-BD5A-46ED-86EC-CBDF3B18DD48}">
      <dgm:prSet/>
      <dgm:spPr/>
      <dgm:t>
        <a:bodyPr/>
        <a:lstStyle/>
        <a:p>
          <a:endParaRPr lang="en-US"/>
        </a:p>
      </dgm:t>
    </dgm:pt>
    <dgm:pt modelId="{F049F49C-0C17-4786-8935-026EBAE60E77}" type="sibTrans" cxnId="{CC284AC7-BD5A-46ED-86EC-CBDF3B18DD48}">
      <dgm:prSet/>
      <dgm:spPr/>
      <dgm:t>
        <a:bodyPr/>
        <a:lstStyle/>
        <a:p>
          <a:endParaRPr lang="en-US"/>
        </a:p>
      </dgm:t>
    </dgm:pt>
    <dgm:pt modelId="{AD4C293F-0777-4F8A-9255-B8D36D5FF83D}" type="pres">
      <dgm:prSet presAssocID="{E41234A6-6540-4E56-B1BA-B100A16B8F2F}" presName="linear" presStyleCnt="0">
        <dgm:presLayoutVars>
          <dgm:dir/>
          <dgm:animLvl val="lvl"/>
          <dgm:resizeHandles val="exact"/>
        </dgm:presLayoutVars>
      </dgm:prSet>
      <dgm:spPr/>
    </dgm:pt>
    <dgm:pt modelId="{CF69009F-3124-445B-A69A-AE3EC82B36F1}" type="pres">
      <dgm:prSet presAssocID="{9EEFBDB9-952C-43B4-96DE-34E2AFE201A9}" presName="parentLin" presStyleCnt="0"/>
      <dgm:spPr/>
    </dgm:pt>
    <dgm:pt modelId="{836365F6-3722-44F6-8F47-28E2F5B08346}" type="pres">
      <dgm:prSet presAssocID="{9EEFBDB9-952C-43B4-96DE-34E2AFE201A9}" presName="parentLeftMargin" presStyleLbl="node1" presStyleIdx="0" presStyleCnt="4"/>
      <dgm:spPr/>
    </dgm:pt>
    <dgm:pt modelId="{F564D40A-0B5B-4824-BF2A-C14D04ACF897}" type="pres">
      <dgm:prSet presAssocID="{9EEFBDB9-952C-43B4-96DE-34E2AFE201A9}" presName="parentText" presStyleLbl="node1" presStyleIdx="0" presStyleCnt="4">
        <dgm:presLayoutVars>
          <dgm:chMax val="0"/>
          <dgm:bulletEnabled val="1"/>
        </dgm:presLayoutVars>
      </dgm:prSet>
      <dgm:spPr/>
    </dgm:pt>
    <dgm:pt modelId="{B32710E2-5FE2-4D35-B82C-7303C3A9BA41}" type="pres">
      <dgm:prSet presAssocID="{9EEFBDB9-952C-43B4-96DE-34E2AFE201A9}" presName="negativeSpace" presStyleCnt="0"/>
      <dgm:spPr/>
    </dgm:pt>
    <dgm:pt modelId="{365B51AA-B3CC-4E1B-BF52-869749356CDE}" type="pres">
      <dgm:prSet presAssocID="{9EEFBDB9-952C-43B4-96DE-34E2AFE201A9}" presName="childText" presStyleLbl="conFgAcc1" presStyleIdx="0" presStyleCnt="4">
        <dgm:presLayoutVars>
          <dgm:bulletEnabled val="1"/>
        </dgm:presLayoutVars>
      </dgm:prSet>
      <dgm:spPr/>
    </dgm:pt>
    <dgm:pt modelId="{4B641547-A957-42C9-AD88-2AA104F516AD}" type="pres">
      <dgm:prSet presAssocID="{EF56EA53-D4DF-452C-BE4F-6E20F6BCB613}" presName="spaceBetweenRectangles" presStyleCnt="0"/>
      <dgm:spPr/>
    </dgm:pt>
    <dgm:pt modelId="{E2EE9EE5-3E72-4B33-8FC1-56C69F9FC4F6}" type="pres">
      <dgm:prSet presAssocID="{C3693389-A702-474F-BB04-B8196E0298C4}" presName="parentLin" presStyleCnt="0"/>
      <dgm:spPr/>
    </dgm:pt>
    <dgm:pt modelId="{84D247B2-20E5-4465-8501-A37F6D42E9C9}" type="pres">
      <dgm:prSet presAssocID="{C3693389-A702-474F-BB04-B8196E0298C4}" presName="parentLeftMargin" presStyleLbl="node1" presStyleIdx="0" presStyleCnt="4"/>
      <dgm:spPr/>
    </dgm:pt>
    <dgm:pt modelId="{BE7285C0-B99B-4A55-9BC4-3F69D0DE6BAB}" type="pres">
      <dgm:prSet presAssocID="{C3693389-A702-474F-BB04-B8196E0298C4}" presName="parentText" presStyleLbl="node1" presStyleIdx="1" presStyleCnt="4">
        <dgm:presLayoutVars>
          <dgm:chMax val="0"/>
          <dgm:bulletEnabled val="1"/>
        </dgm:presLayoutVars>
      </dgm:prSet>
      <dgm:spPr/>
    </dgm:pt>
    <dgm:pt modelId="{DFC9C9EC-F4CC-4F3B-A282-E77B42640CC8}" type="pres">
      <dgm:prSet presAssocID="{C3693389-A702-474F-BB04-B8196E0298C4}" presName="negativeSpace" presStyleCnt="0"/>
      <dgm:spPr/>
    </dgm:pt>
    <dgm:pt modelId="{E6BC20CA-5838-4987-9981-EA0DC4A02BD9}" type="pres">
      <dgm:prSet presAssocID="{C3693389-A702-474F-BB04-B8196E0298C4}" presName="childText" presStyleLbl="conFgAcc1" presStyleIdx="1" presStyleCnt="4">
        <dgm:presLayoutVars>
          <dgm:bulletEnabled val="1"/>
        </dgm:presLayoutVars>
      </dgm:prSet>
      <dgm:spPr/>
    </dgm:pt>
    <dgm:pt modelId="{39C98602-5D96-43B3-8C16-069F28541204}" type="pres">
      <dgm:prSet presAssocID="{53197B4B-FC97-4731-9A4C-4667210FDA90}" presName="spaceBetweenRectangles" presStyleCnt="0"/>
      <dgm:spPr/>
    </dgm:pt>
    <dgm:pt modelId="{EA5D31C2-5E33-4AE5-9810-BA899513EBBF}" type="pres">
      <dgm:prSet presAssocID="{338217FC-437F-4769-A07C-D11842EE6F5E}" presName="parentLin" presStyleCnt="0"/>
      <dgm:spPr/>
    </dgm:pt>
    <dgm:pt modelId="{25A128E5-25E8-40F1-B5F9-5F02B365E870}" type="pres">
      <dgm:prSet presAssocID="{338217FC-437F-4769-A07C-D11842EE6F5E}" presName="parentLeftMargin" presStyleLbl="node1" presStyleIdx="1" presStyleCnt="4"/>
      <dgm:spPr/>
    </dgm:pt>
    <dgm:pt modelId="{7E2DF84C-4648-44AA-A177-FA6BD41AFD74}" type="pres">
      <dgm:prSet presAssocID="{338217FC-437F-4769-A07C-D11842EE6F5E}" presName="parentText" presStyleLbl="node1" presStyleIdx="2" presStyleCnt="4">
        <dgm:presLayoutVars>
          <dgm:chMax val="0"/>
          <dgm:bulletEnabled val="1"/>
        </dgm:presLayoutVars>
      </dgm:prSet>
      <dgm:spPr/>
    </dgm:pt>
    <dgm:pt modelId="{26826D27-DEE5-4873-A6AF-C810ACFB7FCF}" type="pres">
      <dgm:prSet presAssocID="{338217FC-437F-4769-A07C-D11842EE6F5E}" presName="negativeSpace" presStyleCnt="0"/>
      <dgm:spPr/>
    </dgm:pt>
    <dgm:pt modelId="{6FCD1B9C-926F-4C0D-BDDA-AD4CB43CA176}" type="pres">
      <dgm:prSet presAssocID="{338217FC-437F-4769-A07C-D11842EE6F5E}" presName="childText" presStyleLbl="conFgAcc1" presStyleIdx="2" presStyleCnt="4">
        <dgm:presLayoutVars>
          <dgm:bulletEnabled val="1"/>
        </dgm:presLayoutVars>
      </dgm:prSet>
      <dgm:spPr/>
    </dgm:pt>
    <dgm:pt modelId="{E8F60092-82E6-4ACD-8C90-3284A508D487}" type="pres">
      <dgm:prSet presAssocID="{5ECE9E49-E616-4E21-A501-B1A90339671E}" presName="spaceBetweenRectangles" presStyleCnt="0"/>
      <dgm:spPr/>
    </dgm:pt>
    <dgm:pt modelId="{0B3ED064-5690-4098-B384-55D2475B5AB4}" type="pres">
      <dgm:prSet presAssocID="{F255AF1F-2269-4942-9BC1-82051AC2F536}" presName="parentLin" presStyleCnt="0"/>
      <dgm:spPr/>
    </dgm:pt>
    <dgm:pt modelId="{8021BB32-B485-43AA-8129-A416F7326513}" type="pres">
      <dgm:prSet presAssocID="{F255AF1F-2269-4942-9BC1-82051AC2F536}" presName="parentLeftMargin" presStyleLbl="node1" presStyleIdx="2" presStyleCnt="4"/>
      <dgm:spPr/>
    </dgm:pt>
    <dgm:pt modelId="{064338E5-2C6F-4E26-B73F-1A607DF3679E}" type="pres">
      <dgm:prSet presAssocID="{F255AF1F-2269-4942-9BC1-82051AC2F536}" presName="parentText" presStyleLbl="node1" presStyleIdx="3" presStyleCnt="4">
        <dgm:presLayoutVars>
          <dgm:chMax val="0"/>
          <dgm:bulletEnabled val="1"/>
        </dgm:presLayoutVars>
      </dgm:prSet>
      <dgm:spPr/>
    </dgm:pt>
    <dgm:pt modelId="{E9C41303-86BC-435A-8A1E-0C79BE406852}" type="pres">
      <dgm:prSet presAssocID="{F255AF1F-2269-4942-9BC1-82051AC2F536}" presName="negativeSpace" presStyleCnt="0"/>
      <dgm:spPr/>
    </dgm:pt>
    <dgm:pt modelId="{CC0852C2-EB3D-49A5-AEC9-DD4783315EEA}" type="pres">
      <dgm:prSet presAssocID="{F255AF1F-2269-4942-9BC1-82051AC2F536}" presName="childText" presStyleLbl="conFgAcc1" presStyleIdx="3" presStyleCnt="4">
        <dgm:presLayoutVars>
          <dgm:bulletEnabled val="1"/>
        </dgm:presLayoutVars>
      </dgm:prSet>
      <dgm:spPr/>
    </dgm:pt>
  </dgm:ptLst>
  <dgm:cxnLst>
    <dgm:cxn modelId="{6B3DD419-CA3A-459F-B5D8-F9D54850D4E1}" type="presOf" srcId="{E41234A6-6540-4E56-B1BA-B100A16B8F2F}" destId="{AD4C293F-0777-4F8A-9255-B8D36D5FF83D}" srcOrd="0" destOrd="0" presId="urn:microsoft.com/office/officeart/2005/8/layout/list1"/>
    <dgm:cxn modelId="{D9C8701C-5BC0-4738-99B2-723765FC9BD6}" type="presOf" srcId="{338217FC-437F-4769-A07C-D11842EE6F5E}" destId="{25A128E5-25E8-40F1-B5F9-5F02B365E870}" srcOrd="0" destOrd="0" presId="urn:microsoft.com/office/officeart/2005/8/layout/list1"/>
    <dgm:cxn modelId="{BA16354A-506D-4056-9CC6-41932F27E476}" type="presOf" srcId="{338217FC-437F-4769-A07C-D11842EE6F5E}" destId="{7E2DF84C-4648-44AA-A177-FA6BD41AFD74}" srcOrd="1" destOrd="0" presId="urn:microsoft.com/office/officeart/2005/8/layout/list1"/>
    <dgm:cxn modelId="{97CA0277-387A-4944-B581-939D1D74328A}" type="presOf" srcId="{C3693389-A702-474F-BB04-B8196E0298C4}" destId="{BE7285C0-B99B-4A55-9BC4-3F69D0DE6BAB}" srcOrd="1" destOrd="0" presId="urn:microsoft.com/office/officeart/2005/8/layout/list1"/>
    <dgm:cxn modelId="{D336AE7B-3E37-4C09-AC52-06BEF7621919}" srcId="{E41234A6-6540-4E56-B1BA-B100A16B8F2F}" destId="{9EEFBDB9-952C-43B4-96DE-34E2AFE201A9}" srcOrd="0" destOrd="0" parTransId="{CE90B7F5-D794-4D0A-9211-3048C1C3F379}" sibTransId="{EF56EA53-D4DF-452C-BE4F-6E20F6BCB613}"/>
    <dgm:cxn modelId="{2C993B9B-F0DB-4246-A3C0-263B1C18DABF}" srcId="{E41234A6-6540-4E56-B1BA-B100A16B8F2F}" destId="{338217FC-437F-4769-A07C-D11842EE6F5E}" srcOrd="2" destOrd="0" parTransId="{1085BDFE-6395-4ECA-BEE2-E1648D6F3A3A}" sibTransId="{5ECE9E49-E616-4E21-A501-B1A90339671E}"/>
    <dgm:cxn modelId="{9FD49BB7-DEF8-4EAA-B8BC-1959B4C32A85}" type="presOf" srcId="{F255AF1F-2269-4942-9BC1-82051AC2F536}" destId="{8021BB32-B485-43AA-8129-A416F7326513}" srcOrd="0" destOrd="0" presId="urn:microsoft.com/office/officeart/2005/8/layout/list1"/>
    <dgm:cxn modelId="{389186BF-ED21-405A-9B15-D838F2EF4F9F}" srcId="{E41234A6-6540-4E56-B1BA-B100A16B8F2F}" destId="{C3693389-A702-474F-BB04-B8196E0298C4}" srcOrd="1" destOrd="0" parTransId="{CB215CEA-F621-4164-9C4A-EFEA68401F74}" sibTransId="{53197B4B-FC97-4731-9A4C-4667210FDA90}"/>
    <dgm:cxn modelId="{CC284AC7-BD5A-46ED-86EC-CBDF3B18DD48}" srcId="{E41234A6-6540-4E56-B1BA-B100A16B8F2F}" destId="{F255AF1F-2269-4942-9BC1-82051AC2F536}" srcOrd="3" destOrd="0" parTransId="{70E98DBA-7492-4633-B959-9CD9787A0056}" sibTransId="{F049F49C-0C17-4786-8935-026EBAE60E77}"/>
    <dgm:cxn modelId="{18E318CE-72E5-469F-96E1-D78EE5E071C9}" type="presOf" srcId="{C3693389-A702-474F-BB04-B8196E0298C4}" destId="{84D247B2-20E5-4465-8501-A37F6D42E9C9}" srcOrd="0" destOrd="0" presId="urn:microsoft.com/office/officeart/2005/8/layout/list1"/>
    <dgm:cxn modelId="{9A8E29DD-1932-4C13-8FBC-79EA99B562B8}" type="presOf" srcId="{9EEFBDB9-952C-43B4-96DE-34E2AFE201A9}" destId="{836365F6-3722-44F6-8F47-28E2F5B08346}" srcOrd="0" destOrd="0" presId="urn:microsoft.com/office/officeart/2005/8/layout/list1"/>
    <dgm:cxn modelId="{4A5391DD-C8E3-46B1-902B-A0047694872D}" type="presOf" srcId="{F255AF1F-2269-4942-9BC1-82051AC2F536}" destId="{064338E5-2C6F-4E26-B73F-1A607DF3679E}" srcOrd="1" destOrd="0" presId="urn:microsoft.com/office/officeart/2005/8/layout/list1"/>
    <dgm:cxn modelId="{B0B19CE4-4B57-47EE-89E4-80B7B69D90EF}" type="presOf" srcId="{9EEFBDB9-952C-43B4-96DE-34E2AFE201A9}" destId="{F564D40A-0B5B-4824-BF2A-C14D04ACF897}" srcOrd="1" destOrd="0" presId="urn:microsoft.com/office/officeart/2005/8/layout/list1"/>
    <dgm:cxn modelId="{45DB4A8C-50AA-4DFA-AF17-CB6D7DE4BE89}" type="presParOf" srcId="{AD4C293F-0777-4F8A-9255-B8D36D5FF83D}" destId="{CF69009F-3124-445B-A69A-AE3EC82B36F1}" srcOrd="0" destOrd="0" presId="urn:microsoft.com/office/officeart/2005/8/layout/list1"/>
    <dgm:cxn modelId="{79251D60-2F48-4841-97F5-A0D94B076ACB}" type="presParOf" srcId="{CF69009F-3124-445B-A69A-AE3EC82B36F1}" destId="{836365F6-3722-44F6-8F47-28E2F5B08346}" srcOrd="0" destOrd="0" presId="urn:microsoft.com/office/officeart/2005/8/layout/list1"/>
    <dgm:cxn modelId="{C479E143-71C7-4E00-B399-5347C1862068}" type="presParOf" srcId="{CF69009F-3124-445B-A69A-AE3EC82B36F1}" destId="{F564D40A-0B5B-4824-BF2A-C14D04ACF897}" srcOrd="1" destOrd="0" presId="urn:microsoft.com/office/officeart/2005/8/layout/list1"/>
    <dgm:cxn modelId="{75E187DB-D770-44A4-9138-51F1DA2F05D4}" type="presParOf" srcId="{AD4C293F-0777-4F8A-9255-B8D36D5FF83D}" destId="{B32710E2-5FE2-4D35-B82C-7303C3A9BA41}" srcOrd="1" destOrd="0" presId="urn:microsoft.com/office/officeart/2005/8/layout/list1"/>
    <dgm:cxn modelId="{09E6E930-9F18-4815-A9F7-704EB6973F79}" type="presParOf" srcId="{AD4C293F-0777-4F8A-9255-B8D36D5FF83D}" destId="{365B51AA-B3CC-4E1B-BF52-869749356CDE}" srcOrd="2" destOrd="0" presId="urn:microsoft.com/office/officeart/2005/8/layout/list1"/>
    <dgm:cxn modelId="{730AFA94-0A25-4DC7-BCA4-987B54BA4937}" type="presParOf" srcId="{AD4C293F-0777-4F8A-9255-B8D36D5FF83D}" destId="{4B641547-A957-42C9-AD88-2AA104F516AD}" srcOrd="3" destOrd="0" presId="urn:microsoft.com/office/officeart/2005/8/layout/list1"/>
    <dgm:cxn modelId="{1AD35D76-E157-4DE1-9B9B-665B90062539}" type="presParOf" srcId="{AD4C293F-0777-4F8A-9255-B8D36D5FF83D}" destId="{E2EE9EE5-3E72-4B33-8FC1-56C69F9FC4F6}" srcOrd="4" destOrd="0" presId="urn:microsoft.com/office/officeart/2005/8/layout/list1"/>
    <dgm:cxn modelId="{240BE188-27DE-4A3D-A007-94584D5D72D7}" type="presParOf" srcId="{E2EE9EE5-3E72-4B33-8FC1-56C69F9FC4F6}" destId="{84D247B2-20E5-4465-8501-A37F6D42E9C9}" srcOrd="0" destOrd="0" presId="urn:microsoft.com/office/officeart/2005/8/layout/list1"/>
    <dgm:cxn modelId="{5CABE11D-2D67-4BE4-9EF5-A7C718A6E992}" type="presParOf" srcId="{E2EE9EE5-3E72-4B33-8FC1-56C69F9FC4F6}" destId="{BE7285C0-B99B-4A55-9BC4-3F69D0DE6BAB}" srcOrd="1" destOrd="0" presId="urn:microsoft.com/office/officeart/2005/8/layout/list1"/>
    <dgm:cxn modelId="{11CD6989-378D-440C-A580-5625AD69A731}" type="presParOf" srcId="{AD4C293F-0777-4F8A-9255-B8D36D5FF83D}" destId="{DFC9C9EC-F4CC-4F3B-A282-E77B42640CC8}" srcOrd="5" destOrd="0" presId="urn:microsoft.com/office/officeart/2005/8/layout/list1"/>
    <dgm:cxn modelId="{2F568072-EA02-4539-B225-45635AC4CAC3}" type="presParOf" srcId="{AD4C293F-0777-4F8A-9255-B8D36D5FF83D}" destId="{E6BC20CA-5838-4987-9981-EA0DC4A02BD9}" srcOrd="6" destOrd="0" presId="urn:microsoft.com/office/officeart/2005/8/layout/list1"/>
    <dgm:cxn modelId="{EA69A5B8-7122-476A-AB5B-AB8091DF87FA}" type="presParOf" srcId="{AD4C293F-0777-4F8A-9255-B8D36D5FF83D}" destId="{39C98602-5D96-43B3-8C16-069F28541204}" srcOrd="7" destOrd="0" presId="urn:microsoft.com/office/officeart/2005/8/layout/list1"/>
    <dgm:cxn modelId="{976A54DA-1E63-4F7E-B272-4970FA60C935}" type="presParOf" srcId="{AD4C293F-0777-4F8A-9255-B8D36D5FF83D}" destId="{EA5D31C2-5E33-4AE5-9810-BA899513EBBF}" srcOrd="8" destOrd="0" presId="urn:microsoft.com/office/officeart/2005/8/layout/list1"/>
    <dgm:cxn modelId="{5B0CF7C1-DCE7-4C0A-9892-D0160FB1A506}" type="presParOf" srcId="{EA5D31C2-5E33-4AE5-9810-BA899513EBBF}" destId="{25A128E5-25E8-40F1-B5F9-5F02B365E870}" srcOrd="0" destOrd="0" presId="urn:microsoft.com/office/officeart/2005/8/layout/list1"/>
    <dgm:cxn modelId="{CCEBA6D7-DB6E-49A8-8DCB-AC36E70F71EE}" type="presParOf" srcId="{EA5D31C2-5E33-4AE5-9810-BA899513EBBF}" destId="{7E2DF84C-4648-44AA-A177-FA6BD41AFD74}" srcOrd="1" destOrd="0" presId="urn:microsoft.com/office/officeart/2005/8/layout/list1"/>
    <dgm:cxn modelId="{2BB6B74A-3D89-4416-98D1-4427573AF8C8}" type="presParOf" srcId="{AD4C293F-0777-4F8A-9255-B8D36D5FF83D}" destId="{26826D27-DEE5-4873-A6AF-C810ACFB7FCF}" srcOrd="9" destOrd="0" presId="urn:microsoft.com/office/officeart/2005/8/layout/list1"/>
    <dgm:cxn modelId="{49D2A943-FBB9-4CBF-9D0B-67326F74AF58}" type="presParOf" srcId="{AD4C293F-0777-4F8A-9255-B8D36D5FF83D}" destId="{6FCD1B9C-926F-4C0D-BDDA-AD4CB43CA176}" srcOrd="10" destOrd="0" presId="urn:microsoft.com/office/officeart/2005/8/layout/list1"/>
    <dgm:cxn modelId="{BA525C67-7036-4947-9EC8-3C4FA3E15F5E}" type="presParOf" srcId="{AD4C293F-0777-4F8A-9255-B8D36D5FF83D}" destId="{E8F60092-82E6-4ACD-8C90-3284A508D487}" srcOrd="11" destOrd="0" presId="urn:microsoft.com/office/officeart/2005/8/layout/list1"/>
    <dgm:cxn modelId="{F5384865-77C8-4A0B-84B3-6AC8582CDF5C}" type="presParOf" srcId="{AD4C293F-0777-4F8A-9255-B8D36D5FF83D}" destId="{0B3ED064-5690-4098-B384-55D2475B5AB4}" srcOrd="12" destOrd="0" presId="urn:microsoft.com/office/officeart/2005/8/layout/list1"/>
    <dgm:cxn modelId="{99EA241E-F414-4F7B-9A59-F81B70CAD76A}" type="presParOf" srcId="{0B3ED064-5690-4098-B384-55D2475B5AB4}" destId="{8021BB32-B485-43AA-8129-A416F7326513}" srcOrd="0" destOrd="0" presId="urn:microsoft.com/office/officeart/2005/8/layout/list1"/>
    <dgm:cxn modelId="{0727B41F-1D5A-447C-8288-D216650B6F19}" type="presParOf" srcId="{0B3ED064-5690-4098-B384-55D2475B5AB4}" destId="{064338E5-2C6F-4E26-B73F-1A607DF3679E}" srcOrd="1" destOrd="0" presId="urn:microsoft.com/office/officeart/2005/8/layout/list1"/>
    <dgm:cxn modelId="{495F2DA8-6CEF-457D-B3CE-41DCAA4917AB}" type="presParOf" srcId="{AD4C293F-0777-4F8A-9255-B8D36D5FF83D}" destId="{E9C41303-86BC-435A-8A1E-0C79BE406852}" srcOrd="13" destOrd="0" presId="urn:microsoft.com/office/officeart/2005/8/layout/list1"/>
    <dgm:cxn modelId="{BE901CC4-4DEF-4D07-B32B-A897EEA81822}" type="presParOf" srcId="{AD4C293F-0777-4F8A-9255-B8D36D5FF83D}" destId="{CC0852C2-EB3D-49A5-AEC9-DD4783315EEA}"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84E815-7A51-4BF8-8EEC-44D489FB1957}" type="doc">
      <dgm:prSet loTypeId="urn:microsoft.com/office/officeart/2018/2/layout/IconVerticalSolidList" loCatId="icon" qsTypeId="urn:microsoft.com/office/officeart/2005/8/quickstyle/simple4" qsCatId="simple" csTypeId="urn:microsoft.com/office/officeart/2005/8/colors/accent1_2" csCatId="accent1" phldr="1"/>
      <dgm:spPr/>
      <dgm:t>
        <a:bodyPr/>
        <a:lstStyle/>
        <a:p>
          <a:endParaRPr lang="en-US"/>
        </a:p>
      </dgm:t>
    </dgm:pt>
    <dgm:pt modelId="{87DBE4F1-7550-4980-9E33-D0C00FFFBC84}">
      <dgm:prSet/>
      <dgm:spPr/>
      <dgm:t>
        <a:bodyPr/>
        <a:lstStyle/>
        <a:p>
          <a:pPr>
            <a:lnSpc>
              <a:spcPct val="100000"/>
            </a:lnSpc>
          </a:pPr>
          <a:r>
            <a:rPr lang="en-US" dirty="0"/>
            <a:t>The amount of testing we performed was relatively minor.</a:t>
          </a:r>
        </a:p>
      </dgm:t>
    </dgm:pt>
    <dgm:pt modelId="{4ACCF1C9-D928-4DE6-80A4-56F58848C3C5}" type="parTrans" cxnId="{5FFD764C-09AE-4BD1-8426-8BFB12F64828}">
      <dgm:prSet/>
      <dgm:spPr/>
      <dgm:t>
        <a:bodyPr/>
        <a:lstStyle/>
        <a:p>
          <a:endParaRPr lang="en-US"/>
        </a:p>
      </dgm:t>
    </dgm:pt>
    <dgm:pt modelId="{86903A9B-EFF9-4705-A092-ADB961CD9F2D}" type="sibTrans" cxnId="{5FFD764C-09AE-4BD1-8426-8BFB12F64828}">
      <dgm:prSet/>
      <dgm:spPr/>
      <dgm:t>
        <a:bodyPr/>
        <a:lstStyle/>
        <a:p>
          <a:endParaRPr lang="en-US"/>
        </a:p>
      </dgm:t>
    </dgm:pt>
    <dgm:pt modelId="{C5840B42-CB50-4294-AEF8-4C022C969778}">
      <dgm:prSet/>
      <dgm:spPr/>
      <dgm:t>
        <a:bodyPr/>
        <a:lstStyle/>
        <a:p>
          <a:pPr>
            <a:lnSpc>
              <a:spcPct val="100000"/>
            </a:lnSpc>
          </a:pPr>
          <a:r>
            <a:rPr lang="en-US"/>
            <a:t>It is evident that the 4 models we tested on – GPT-2, Bert, Bart, and RoBERTa, </a:t>
          </a:r>
          <a:r>
            <a:rPr lang="en-US" b="1"/>
            <a:t>are all very sensitive to these error injections.</a:t>
          </a:r>
          <a:endParaRPr lang="en-US"/>
        </a:p>
      </dgm:t>
    </dgm:pt>
    <dgm:pt modelId="{978F60F4-377C-49F3-81FD-B357729CC355}" type="parTrans" cxnId="{CEF25D26-5F6B-4ACD-A5A0-EB80A03FF254}">
      <dgm:prSet/>
      <dgm:spPr/>
      <dgm:t>
        <a:bodyPr/>
        <a:lstStyle/>
        <a:p>
          <a:endParaRPr lang="en-US"/>
        </a:p>
      </dgm:t>
    </dgm:pt>
    <dgm:pt modelId="{3B19A9B4-7097-4FC4-AA67-0253E20BEF47}" type="sibTrans" cxnId="{CEF25D26-5F6B-4ACD-A5A0-EB80A03FF254}">
      <dgm:prSet/>
      <dgm:spPr/>
      <dgm:t>
        <a:bodyPr/>
        <a:lstStyle/>
        <a:p>
          <a:endParaRPr lang="en-US"/>
        </a:p>
      </dgm:t>
    </dgm:pt>
    <dgm:pt modelId="{16F18F51-8BE4-4F83-866D-EBA83B8CD4BD}">
      <dgm:prSet/>
      <dgm:spPr/>
      <dgm:t>
        <a:bodyPr/>
        <a:lstStyle/>
        <a:p>
          <a:pPr>
            <a:lnSpc>
              <a:spcPct val="100000"/>
            </a:lnSpc>
          </a:pPr>
          <a:r>
            <a:rPr lang="en-US"/>
            <a:t>In the future, we’d like to be able to draw more analytical conclusions with our tool through higher level observation</a:t>
          </a:r>
        </a:p>
      </dgm:t>
    </dgm:pt>
    <dgm:pt modelId="{A13FD6BD-1C89-458C-B6B1-21483C9666E8}" type="parTrans" cxnId="{48CF6783-417A-4DD7-A21C-0BC03A20C53B}">
      <dgm:prSet/>
      <dgm:spPr/>
      <dgm:t>
        <a:bodyPr/>
        <a:lstStyle/>
        <a:p>
          <a:endParaRPr lang="en-US"/>
        </a:p>
      </dgm:t>
    </dgm:pt>
    <dgm:pt modelId="{5C78E227-50C3-4847-81F7-51DCC38ED5A1}" type="sibTrans" cxnId="{48CF6783-417A-4DD7-A21C-0BC03A20C53B}">
      <dgm:prSet/>
      <dgm:spPr/>
      <dgm:t>
        <a:bodyPr/>
        <a:lstStyle/>
        <a:p>
          <a:endParaRPr lang="en-US"/>
        </a:p>
      </dgm:t>
    </dgm:pt>
    <dgm:pt modelId="{7F1CA759-DB10-4D92-B450-BD62491979BC}" type="pres">
      <dgm:prSet presAssocID="{F584E815-7A51-4BF8-8EEC-44D489FB1957}" presName="root" presStyleCnt="0">
        <dgm:presLayoutVars>
          <dgm:dir/>
          <dgm:resizeHandles val="exact"/>
        </dgm:presLayoutVars>
      </dgm:prSet>
      <dgm:spPr/>
    </dgm:pt>
    <dgm:pt modelId="{4041AFE9-3313-4A87-B036-1D1E9EE298EE}" type="pres">
      <dgm:prSet presAssocID="{87DBE4F1-7550-4980-9E33-D0C00FFFBC84}" presName="compNode" presStyleCnt="0"/>
      <dgm:spPr/>
    </dgm:pt>
    <dgm:pt modelId="{542C0BC7-3B76-452A-904B-10C8CFE50671}" type="pres">
      <dgm:prSet presAssocID="{87DBE4F1-7550-4980-9E33-D0C00FFFBC84}" presName="bgRect" presStyleLbl="bgShp" presStyleIdx="0" presStyleCnt="3"/>
      <dgm:spPr/>
    </dgm:pt>
    <dgm:pt modelId="{7A204347-5CF9-477E-980E-F7F4B23D860F}" type="pres">
      <dgm:prSet presAssocID="{87DBE4F1-7550-4980-9E33-D0C00FFFBC84}"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Test tubes"/>
        </a:ext>
      </dgm:extLst>
    </dgm:pt>
    <dgm:pt modelId="{51FCF774-2333-4E2D-A4EE-5DEF8E6F71A5}" type="pres">
      <dgm:prSet presAssocID="{87DBE4F1-7550-4980-9E33-D0C00FFFBC84}" presName="spaceRect" presStyleCnt="0"/>
      <dgm:spPr/>
    </dgm:pt>
    <dgm:pt modelId="{780D2C0A-ED8D-4303-B7F6-CDF32364E67C}" type="pres">
      <dgm:prSet presAssocID="{87DBE4F1-7550-4980-9E33-D0C00FFFBC84}" presName="parTx" presStyleLbl="revTx" presStyleIdx="0" presStyleCnt="3">
        <dgm:presLayoutVars>
          <dgm:chMax val="0"/>
          <dgm:chPref val="0"/>
        </dgm:presLayoutVars>
      </dgm:prSet>
      <dgm:spPr/>
    </dgm:pt>
    <dgm:pt modelId="{9B7A8660-BCF9-42CE-A4B4-B5940D14151E}" type="pres">
      <dgm:prSet presAssocID="{86903A9B-EFF9-4705-A092-ADB961CD9F2D}" presName="sibTrans" presStyleCnt="0"/>
      <dgm:spPr/>
    </dgm:pt>
    <dgm:pt modelId="{26A70A24-49B1-4ED1-B153-745E3BB771B7}" type="pres">
      <dgm:prSet presAssocID="{C5840B42-CB50-4294-AEF8-4C022C969778}" presName="compNode" presStyleCnt="0"/>
      <dgm:spPr/>
    </dgm:pt>
    <dgm:pt modelId="{8D2CF4ED-59C4-4040-AC91-94285B8A9E0A}" type="pres">
      <dgm:prSet presAssocID="{C5840B42-CB50-4294-AEF8-4C022C969778}" presName="bgRect" presStyleLbl="bgShp" presStyleIdx="1" presStyleCnt="3"/>
      <dgm:spPr/>
    </dgm:pt>
    <dgm:pt modelId="{117D2FF4-4FF4-4E75-AF68-B5F707D1AB94}" type="pres">
      <dgm:prSet presAssocID="{C5840B42-CB50-4294-AEF8-4C022C969778}"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Classroom"/>
        </a:ext>
      </dgm:extLst>
    </dgm:pt>
    <dgm:pt modelId="{E00C506D-E3DB-408E-B213-0AA716632E18}" type="pres">
      <dgm:prSet presAssocID="{C5840B42-CB50-4294-AEF8-4C022C969778}" presName="spaceRect" presStyleCnt="0"/>
      <dgm:spPr/>
    </dgm:pt>
    <dgm:pt modelId="{5F22FDF5-EF2C-43F4-83C1-D29A9A78F281}" type="pres">
      <dgm:prSet presAssocID="{C5840B42-CB50-4294-AEF8-4C022C969778}" presName="parTx" presStyleLbl="revTx" presStyleIdx="1" presStyleCnt="3">
        <dgm:presLayoutVars>
          <dgm:chMax val="0"/>
          <dgm:chPref val="0"/>
        </dgm:presLayoutVars>
      </dgm:prSet>
      <dgm:spPr/>
    </dgm:pt>
    <dgm:pt modelId="{4FC47917-0803-460E-A918-FDF5B9CFA16D}" type="pres">
      <dgm:prSet presAssocID="{3B19A9B4-7097-4FC4-AA67-0253E20BEF47}" presName="sibTrans" presStyleCnt="0"/>
      <dgm:spPr/>
    </dgm:pt>
    <dgm:pt modelId="{8AC0B6AE-5640-4B0A-B224-0749F246EE9C}" type="pres">
      <dgm:prSet presAssocID="{16F18F51-8BE4-4F83-866D-EBA83B8CD4BD}" presName="compNode" presStyleCnt="0"/>
      <dgm:spPr/>
    </dgm:pt>
    <dgm:pt modelId="{BB76549E-7152-4C0E-9648-899AC8872943}" type="pres">
      <dgm:prSet presAssocID="{16F18F51-8BE4-4F83-866D-EBA83B8CD4BD}" presName="bgRect" presStyleLbl="bgShp" presStyleIdx="2" presStyleCnt="3"/>
      <dgm:spPr/>
    </dgm:pt>
    <dgm:pt modelId="{2AC988AD-36E0-4E0A-BD47-D4F06B404DBA}" type="pres">
      <dgm:prSet presAssocID="{16F18F51-8BE4-4F83-866D-EBA83B8CD4BD}"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Light Bulb and Gear"/>
        </a:ext>
      </dgm:extLst>
    </dgm:pt>
    <dgm:pt modelId="{F3BE07D9-AFA3-43DD-ACD2-C4F68AEF0B6D}" type="pres">
      <dgm:prSet presAssocID="{16F18F51-8BE4-4F83-866D-EBA83B8CD4BD}" presName="spaceRect" presStyleCnt="0"/>
      <dgm:spPr/>
    </dgm:pt>
    <dgm:pt modelId="{4DC62AFC-6065-429D-B465-DC38E894FA93}" type="pres">
      <dgm:prSet presAssocID="{16F18F51-8BE4-4F83-866D-EBA83B8CD4BD}" presName="parTx" presStyleLbl="revTx" presStyleIdx="2" presStyleCnt="3">
        <dgm:presLayoutVars>
          <dgm:chMax val="0"/>
          <dgm:chPref val="0"/>
        </dgm:presLayoutVars>
      </dgm:prSet>
      <dgm:spPr/>
    </dgm:pt>
  </dgm:ptLst>
  <dgm:cxnLst>
    <dgm:cxn modelId="{F7BA0605-B91C-4076-B13D-0C973623CE40}" type="presOf" srcId="{87DBE4F1-7550-4980-9E33-D0C00FFFBC84}" destId="{780D2C0A-ED8D-4303-B7F6-CDF32364E67C}" srcOrd="0" destOrd="0" presId="urn:microsoft.com/office/officeart/2018/2/layout/IconVerticalSolidList"/>
    <dgm:cxn modelId="{CF04D81D-EAE4-47ED-9FCC-1C112EAF2D32}" type="presOf" srcId="{F584E815-7A51-4BF8-8EEC-44D489FB1957}" destId="{7F1CA759-DB10-4D92-B450-BD62491979BC}" srcOrd="0" destOrd="0" presId="urn:microsoft.com/office/officeart/2018/2/layout/IconVerticalSolidList"/>
    <dgm:cxn modelId="{CEF25D26-5F6B-4ACD-A5A0-EB80A03FF254}" srcId="{F584E815-7A51-4BF8-8EEC-44D489FB1957}" destId="{C5840B42-CB50-4294-AEF8-4C022C969778}" srcOrd="1" destOrd="0" parTransId="{978F60F4-377C-49F3-81FD-B357729CC355}" sibTransId="{3B19A9B4-7097-4FC4-AA67-0253E20BEF47}"/>
    <dgm:cxn modelId="{03D81C34-4357-4225-BF0A-1B3F8610266B}" type="presOf" srcId="{C5840B42-CB50-4294-AEF8-4C022C969778}" destId="{5F22FDF5-EF2C-43F4-83C1-D29A9A78F281}" srcOrd="0" destOrd="0" presId="urn:microsoft.com/office/officeart/2018/2/layout/IconVerticalSolidList"/>
    <dgm:cxn modelId="{5FFD764C-09AE-4BD1-8426-8BFB12F64828}" srcId="{F584E815-7A51-4BF8-8EEC-44D489FB1957}" destId="{87DBE4F1-7550-4980-9E33-D0C00FFFBC84}" srcOrd="0" destOrd="0" parTransId="{4ACCF1C9-D928-4DE6-80A4-56F58848C3C5}" sibTransId="{86903A9B-EFF9-4705-A092-ADB961CD9F2D}"/>
    <dgm:cxn modelId="{48CF6783-417A-4DD7-A21C-0BC03A20C53B}" srcId="{F584E815-7A51-4BF8-8EEC-44D489FB1957}" destId="{16F18F51-8BE4-4F83-866D-EBA83B8CD4BD}" srcOrd="2" destOrd="0" parTransId="{A13FD6BD-1C89-458C-B6B1-21483C9666E8}" sibTransId="{5C78E227-50C3-4847-81F7-51DCC38ED5A1}"/>
    <dgm:cxn modelId="{1DA2C68A-4DA7-44A6-B86C-D357183281E3}" type="presOf" srcId="{16F18F51-8BE4-4F83-866D-EBA83B8CD4BD}" destId="{4DC62AFC-6065-429D-B465-DC38E894FA93}" srcOrd="0" destOrd="0" presId="urn:microsoft.com/office/officeart/2018/2/layout/IconVerticalSolidList"/>
    <dgm:cxn modelId="{4B31B767-F501-4DFD-8E28-4419C57761E5}" type="presParOf" srcId="{7F1CA759-DB10-4D92-B450-BD62491979BC}" destId="{4041AFE9-3313-4A87-B036-1D1E9EE298EE}" srcOrd="0" destOrd="0" presId="urn:microsoft.com/office/officeart/2018/2/layout/IconVerticalSolidList"/>
    <dgm:cxn modelId="{7486F5A9-9F43-49F6-9AB6-7A61F788E63E}" type="presParOf" srcId="{4041AFE9-3313-4A87-B036-1D1E9EE298EE}" destId="{542C0BC7-3B76-452A-904B-10C8CFE50671}" srcOrd="0" destOrd="0" presId="urn:microsoft.com/office/officeart/2018/2/layout/IconVerticalSolidList"/>
    <dgm:cxn modelId="{D45A0B21-C44A-4651-980A-4C5FB1EB0353}" type="presParOf" srcId="{4041AFE9-3313-4A87-B036-1D1E9EE298EE}" destId="{7A204347-5CF9-477E-980E-F7F4B23D860F}" srcOrd="1" destOrd="0" presId="urn:microsoft.com/office/officeart/2018/2/layout/IconVerticalSolidList"/>
    <dgm:cxn modelId="{24EB5F68-6222-4217-A1D0-01CAD0AE1622}" type="presParOf" srcId="{4041AFE9-3313-4A87-B036-1D1E9EE298EE}" destId="{51FCF774-2333-4E2D-A4EE-5DEF8E6F71A5}" srcOrd="2" destOrd="0" presId="urn:microsoft.com/office/officeart/2018/2/layout/IconVerticalSolidList"/>
    <dgm:cxn modelId="{6E42BDDE-AD0C-4CD4-A45A-7164B0EAE293}" type="presParOf" srcId="{4041AFE9-3313-4A87-B036-1D1E9EE298EE}" destId="{780D2C0A-ED8D-4303-B7F6-CDF32364E67C}" srcOrd="3" destOrd="0" presId="urn:microsoft.com/office/officeart/2018/2/layout/IconVerticalSolidList"/>
    <dgm:cxn modelId="{F031BBC7-A42A-4FF5-B6A7-F282794BBB5A}" type="presParOf" srcId="{7F1CA759-DB10-4D92-B450-BD62491979BC}" destId="{9B7A8660-BCF9-42CE-A4B4-B5940D14151E}" srcOrd="1" destOrd="0" presId="urn:microsoft.com/office/officeart/2018/2/layout/IconVerticalSolidList"/>
    <dgm:cxn modelId="{CD4DA02F-92C6-4DE5-9326-B17CC92D2C8B}" type="presParOf" srcId="{7F1CA759-DB10-4D92-B450-BD62491979BC}" destId="{26A70A24-49B1-4ED1-B153-745E3BB771B7}" srcOrd="2" destOrd="0" presId="urn:microsoft.com/office/officeart/2018/2/layout/IconVerticalSolidList"/>
    <dgm:cxn modelId="{2A1A76CC-41FD-4E28-8BED-382D373CF98E}" type="presParOf" srcId="{26A70A24-49B1-4ED1-B153-745E3BB771B7}" destId="{8D2CF4ED-59C4-4040-AC91-94285B8A9E0A}" srcOrd="0" destOrd="0" presId="urn:microsoft.com/office/officeart/2018/2/layout/IconVerticalSolidList"/>
    <dgm:cxn modelId="{5F5CB0A1-F729-4640-A07A-484EE744A76F}" type="presParOf" srcId="{26A70A24-49B1-4ED1-B153-745E3BB771B7}" destId="{117D2FF4-4FF4-4E75-AF68-B5F707D1AB94}" srcOrd="1" destOrd="0" presId="urn:microsoft.com/office/officeart/2018/2/layout/IconVerticalSolidList"/>
    <dgm:cxn modelId="{CF80D3A7-0A99-4DA4-988F-553C2339192F}" type="presParOf" srcId="{26A70A24-49B1-4ED1-B153-745E3BB771B7}" destId="{E00C506D-E3DB-408E-B213-0AA716632E18}" srcOrd="2" destOrd="0" presId="urn:microsoft.com/office/officeart/2018/2/layout/IconVerticalSolidList"/>
    <dgm:cxn modelId="{A1F913C8-EF87-4213-9B87-9ACBC0BF2192}" type="presParOf" srcId="{26A70A24-49B1-4ED1-B153-745E3BB771B7}" destId="{5F22FDF5-EF2C-43F4-83C1-D29A9A78F281}" srcOrd="3" destOrd="0" presId="urn:microsoft.com/office/officeart/2018/2/layout/IconVerticalSolidList"/>
    <dgm:cxn modelId="{FE847540-C85C-4533-A7CC-584EB8F514FE}" type="presParOf" srcId="{7F1CA759-DB10-4D92-B450-BD62491979BC}" destId="{4FC47917-0803-460E-A918-FDF5B9CFA16D}" srcOrd="3" destOrd="0" presId="urn:microsoft.com/office/officeart/2018/2/layout/IconVerticalSolidList"/>
    <dgm:cxn modelId="{BFD46543-B3CB-4A8A-BE91-E2AF75961411}" type="presParOf" srcId="{7F1CA759-DB10-4D92-B450-BD62491979BC}" destId="{8AC0B6AE-5640-4B0A-B224-0749F246EE9C}" srcOrd="4" destOrd="0" presId="urn:microsoft.com/office/officeart/2018/2/layout/IconVerticalSolidList"/>
    <dgm:cxn modelId="{27582D11-4507-4C7E-AF70-75FDC56B262E}" type="presParOf" srcId="{8AC0B6AE-5640-4B0A-B224-0749F246EE9C}" destId="{BB76549E-7152-4C0E-9648-899AC8872943}" srcOrd="0" destOrd="0" presId="urn:microsoft.com/office/officeart/2018/2/layout/IconVerticalSolidList"/>
    <dgm:cxn modelId="{ACCD96CF-5079-48EB-B5E3-8259797AB827}" type="presParOf" srcId="{8AC0B6AE-5640-4B0A-B224-0749F246EE9C}" destId="{2AC988AD-36E0-4E0A-BD47-D4F06B404DBA}" srcOrd="1" destOrd="0" presId="urn:microsoft.com/office/officeart/2018/2/layout/IconVerticalSolidList"/>
    <dgm:cxn modelId="{5BD81BC5-FD05-4A44-A6B9-BA1A8E5C8F64}" type="presParOf" srcId="{8AC0B6AE-5640-4B0A-B224-0749F246EE9C}" destId="{F3BE07D9-AFA3-43DD-ACD2-C4F68AEF0B6D}" srcOrd="2" destOrd="0" presId="urn:microsoft.com/office/officeart/2018/2/layout/IconVerticalSolidList"/>
    <dgm:cxn modelId="{D1527001-CC27-4267-A8E3-1671B1AD00DE}" type="presParOf" srcId="{8AC0B6AE-5640-4B0A-B224-0749F246EE9C}" destId="{4DC62AFC-6065-429D-B465-DC38E894FA93}"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41234A6-6540-4E56-B1BA-B100A16B8F2F}" type="doc">
      <dgm:prSet loTypeId="urn:microsoft.com/office/officeart/2005/8/layout/list1" loCatId="list" qsTypeId="urn:microsoft.com/office/officeart/2005/8/quickstyle/simple2" qsCatId="simple" csTypeId="urn:microsoft.com/office/officeart/2005/8/colors/accent5_2" csCatId="accent5" phldr="1"/>
      <dgm:spPr/>
      <dgm:t>
        <a:bodyPr/>
        <a:lstStyle/>
        <a:p>
          <a:endParaRPr lang="en-US"/>
        </a:p>
      </dgm:t>
    </dgm:pt>
    <dgm:pt modelId="{8FD4CD5D-D25A-4385-A821-935D6B400E5C}">
      <dgm:prSet custT="1"/>
      <dgm:spPr/>
      <dgm:t>
        <a:bodyPr/>
        <a:lstStyle/>
        <a:p>
          <a:r>
            <a:rPr lang="en-US" sz="2000"/>
            <a:t>Generate interest of AI developers to take away key information from our project</a:t>
          </a:r>
        </a:p>
      </dgm:t>
    </dgm:pt>
    <dgm:pt modelId="{C458626E-A59E-410B-8478-4A9E90D69FB7}" type="parTrans" cxnId="{A8816630-89BA-41E5-AA7C-5227688BE1C6}">
      <dgm:prSet/>
      <dgm:spPr/>
      <dgm:t>
        <a:bodyPr/>
        <a:lstStyle/>
        <a:p>
          <a:endParaRPr lang="en-US"/>
        </a:p>
      </dgm:t>
    </dgm:pt>
    <dgm:pt modelId="{A5DE0CC6-B890-44E8-AEC5-BADFB4989FA5}" type="sibTrans" cxnId="{A8816630-89BA-41E5-AA7C-5227688BE1C6}">
      <dgm:prSet/>
      <dgm:spPr/>
      <dgm:t>
        <a:bodyPr/>
        <a:lstStyle/>
        <a:p>
          <a:endParaRPr lang="en-US"/>
        </a:p>
      </dgm:t>
    </dgm:pt>
    <dgm:pt modelId="{4F6DD4D9-3507-413B-BF16-838CD3D50066}">
      <dgm:prSet custT="1"/>
      <dgm:spPr/>
      <dgm:t>
        <a:bodyPr/>
        <a:lstStyle/>
        <a:p>
          <a:r>
            <a:rPr lang="en-US" sz="2000" dirty="0"/>
            <a:t>We decided that a website would be the best way to showcase our results regarding ease of use for a general audience.</a:t>
          </a:r>
        </a:p>
      </dgm:t>
    </dgm:pt>
    <dgm:pt modelId="{978F8755-D934-4D74-9E20-6791B9E3622A}" type="parTrans" cxnId="{2EBDF98F-A208-4815-9C4F-1ACB1405776A}">
      <dgm:prSet/>
      <dgm:spPr/>
      <dgm:t>
        <a:bodyPr/>
        <a:lstStyle/>
        <a:p>
          <a:endParaRPr lang="en-US"/>
        </a:p>
      </dgm:t>
    </dgm:pt>
    <dgm:pt modelId="{FDAA79C0-3919-4E13-AA2A-803DA5803A83}" type="sibTrans" cxnId="{2EBDF98F-A208-4815-9C4F-1ACB1405776A}">
      <dgm:prSet/>
      <dgm:spPr/>
      <dgm:t>
        <a:bodyPr/>
        <a:lstStyle/>
        <a:p>
          <a:endParaRPr lang="en-US"/>
        </a:p>
      </dgm:t>
    </dgm:pt>
    <dgm:pt modelId="{BA7AEC63-3039-4D80-A918-4FB29C72BBF0}">
      <dgm:prSet custT="1"/>
      <dgm:spPr/>
      <dgm:t>
        <a:bodyPr/>
        <a:lstStyle/>
        <a:p>
          <a:r>
            <a:rPr lang="en-US" sz="2000"/>
            <a:t>The bulk of our project’s focus was on implementing the error injection functions into the models from huggingface.</a:t>
          </a:r>
        </a:p>
      </dgm:t>
    </dgm:pt>
    <dgm:pt modelId="{76FBC4CD-F0C9-42D6-93E9-47DAB05AA186}" type="parTrans" cxnId="{A8895824-89F8-423E-A48F-348BD9AF8CFF}">
      <dgm:prSet/>
      <dgm:spPr/>
      <dgm:t>
        <a:bodyPr/>
        <a:lstStyle/>
        <a:p>
          <a:endParaRPr lang="en-US"/>
        </a:p>
      </dgm:t>
    </dgm:pt>
    <dgm:pt modelId="{BF00A5A6-BBA7-4DA1-9990-DC83FB00321B}" type="sibTrans" cxnId="{A8895824-89F8-423E-A48F-348BD9AF8CFF}">
      <dgm:prSet/>
      <dgm:spPr/>
      <dgm:t>
        <a:bodyPr/>
        <a:lstStyle/>
        <a:p>
          <a:endParaRPr lang="en-US"/>
        </a:p>
      </dgm:t>
    </dgm:pt>
    <dgm:pt modelId="{AD4C293F-0777-4F8A-9255-B8D36D5FF83D}" type="pres">
      <dgm:prSet presAssocID="{E41234A6-6540-4E56-B1BA-B100A16B8F2F}" presName="linear" presStyleCnt="0">
        <dgm:presLayoutVars>
          <dgm:dir/>
          <dgm:animLvl val="lvl"/>
          <dgm:resizeHandles val="exact"/>
        </dgm:presLayoutVars>
      </dgm:prSet>
      <dgm:spPr/>
    </dgm:pt>
    <dgm:pt modelId="{BA7C8386-A3CD-40B5-844A-104EB778B15C}" type="pres">
      <dgm:prSet presAssocID="{BA7AEC63-3039-4D80-A918-4FB29C72BBF0}" presName="parentLin" presStyleCnt="0"/>
      <dgm:spPr/>
    </dgm:pt>
    <dgm:pt modelId="{0086C678-D5BF-497D-8DB1-B31BF79258EF}" type="pres">
      <dgm:prSet presAssocID="{BA7AEC63-3039-4D80-A918-4FB29C72BBF0}" presName="parentLeftMargin" presStyleLbl="node1" presStyleIdx="0" presStyleCnt="3"/>
      <dgm:spPr/>
    </dgm:pt>
    <dgm:pt modelId="{67FD25A8-DBA3-44E7-A591-78B912C5DF75}" type="pres">
      <dgm:prSet presAssocID="{BA7AEC63-3039-4D80-A918-4FB29C72BBF0}" presName="parentText" presStyleLbl="node1" presStyleIdx="0" presStyleCnt="3" custScaleX="108930" custScaleY="94840" custLinFactNeighborX="12258" custLinFactNeighborY="-4807">
        <dgm:presLayoutVars>
          <dgm:chMax val="0"/>
          <dgm:bulletEnabled val="1"/>
        </dgm:presLayoutVars>
      </dgm:prSet>
      <dgm:spPr/>
    </dgm:pt>
    <dgm:pt modelId="{5C03D9F7-E5D3-4074-AC78-3AF20E582BA7}" type="pres">
      <dgm:prSet presAssocID="{BA7AEC63-3039-4D80-A918-4FB29C72BBF0}" presName="negativeSpace" presStyleCnt="0"/>
      <dgm:spPr/>
    </dgm:pt>
    <dgm:pt modelId="{4D238CE8-024B-4D3B-8E18-941F1146E1DD}" type="pres">
      <dgm:prSet presAssocID="{BA7AEC63-3039-4D80-A918-4FB29C72BBF0}" presName="childText" presStyleLbl="conFgAcc1" presStyleIdx="0" presStyleCnt="3">
        <dgm:presLayoutVars>
          <dgm:bulletEnabled val="1"/>
        </dgm:presLayoutVars>
      </dgm:prSet>
      <dgm:spPr/>
    </dgm:pt>
    <dgm:pt modelId="{F74B50DC-DB41-4261-9E25-6D08B073E7B3}" type="pres">
      <dgm:prSet presAssocID="{BF00A5A6-BBA7-4DA1-9990-DC83FB00321B}" presName="spaceBetweenRectangles" presStyleCnt="0"/>
      <dgm:spPr/>
    </dgm:pt>
    <dgm:pt modelId="{EC8254BC-A42B-4074-B237-B9D394815FA9}" type="pres">
      <dgm:prSet presAssocID="{4F6DD4D9-3507-413B-BF16-838CD3D50066}" presName="parentLin" presStyleCnt="0"/>
      <dgm:spPr/>
    </dgm:pt>
    <dgm:pt modelId="{2578D53E-E49A-4F8C-AD84-EFB957C39066}" type="pres">
      <dgm:prSet presAssocID="{4F6DD4D9-3507-413B-BF16-838CD3D50066}" presName="parentLeftMargin" presStyleLbl="node1" presStyleIdx="0" presStyleCnt="3"/>
      <dgm:spPr/>
    </dgm:pt>
    <dgm:pt modelId="{F6F0E264-9642-4796-9DF9-E08D20FA25EB}" type="pres">
      <dgm:prSet presAssocID="{4F6DD4D9-3507-413B-BF16-838CD3D50066}" presName="parentText" presStyleLbl="node1" presStyleIdx="1" presStyleCnt="3" custScaleX="111294">
        <dgm:presLayoutVars>
          <dgm:chMax val="0"/>
          <dgm:bulletEnabled val="1"/>
        </dgm:presLayoutVars>
      </dgm:prSet>
      <dgm:spPr/>
    </dgm:pt>
    <dgm:pt modelId="{997B1EA7-61C3-4927-B937-FBBC53766797}" type="pres">
      <dgm:prSet presAssocID="{4F6DD4D9-3507-413B-BF16-838CD3D50066}" presName="negativeSpace" presStyleCnt="0"/>
      <dgm:spPr/>
    </dgm:pt>
    <dgm:pt modelId="{D95EB292-FACB-4065-BF14-69FF35635C20}" type="pres">
      <dgm:prSet presAssocID="{4F6DD4D9-3507-413B-BF16-838CD3D50066}" presName="childText" presStyleLbl="conFgAcc1" presStyleIdx="1" presStyleCnt="3">
        <dgm:presLayoutVars>
          <dgm:bulletEnabled val="1"/>
        </dgm:presLayoutVars>
      </dgm:prSet>
      <dgm:spPr/>
    </dgm:pt>
    <dgm:pt modelId="{1EFA1895-EAE7-4309-841F-6A37ACF98998}" type="pres">
      <dgm:prSet presAssocID="{FDAA79C0-3919-4E13-AA2A-803DA5803A83}" presName="spaceBetweenRectangles" presStyleCnt="0"/>
      <dgm:spPr/>
    </dgm:pt>
    <dgm:pt modelId="{FEC9D4C2-63CF-4DBB-869B-37E6A1C8E7FA}" type="pres">
      <dgm:prSet presAssocID="{8FD4CD5D-D25A-4385-A821-935D6B400E5C}" presName="parentLin" presStyleCnt="0"/>
      <dgm:spPr/>
    </dgm:pt>
    <dgm:pt modelId="{3A3384F5-6856-451F-AFDD-928D7D1B7F8A}" type="pres">
      <dgm:prSet presAssocID="{8FD4CD5D-D25A-4385-A821-935D6B400E5C}" presName="parentLeftMargin" presStyleLbl="node1" presStyleIdx="1" presStyleCnt="3"/>
      <dgm:spPr/>
    </dgm:pt>
    <dgm:pt modelId="{63C4957C-C3D1-4630-B268-5408E9B66D8D}" type="pres">
      <dgm:prSet presAssocID="{8FD4CD5D-D25A-4385-A821-935D6B400E5C}" presName="parentText" presStyleLbl="node1" presStyleIdx="2" presStyleCnt="3" custScaleX="111042" custLinFactNeighborX="-6625" custLinFactNeighborY="2305">
        <dgm:presLayoutVars>
          <dgm:chMax val="0"/>
          <dgm:bulletEnabled val="1"/>
        </dgm:presLayoutVars>
      </dgm:prSet>
      <dgm:spPr/>
    </dgm:pt>
    <dgm:pt modelId="{F681FE37-82E2-413B-9329-B52885C32F4C}" type="pres">
      <dgm:prSet presAssocID="{8FD4CD5D-D25A-4385-A821-935D6B400E5C}" presName="negativeSpace" presStyleCnt="0"/>
      <dgm:spPr/>
    </dgm:pt>
    <dgm:pt modelId="{9987F4D5-F628-4857-B2F4-BBD2A6952CB7}" type="pres">
      <dgm:prSet presAssocID="{8FD4CD5D-D25A-4385-A821-935D6B400E5C}" presName="childText" presStyleLbl="conFgAcc1" presStyleIdx="2" presStyleCnt="3">
        <dgm:presLayoutVars>
          <dgm:bulletEnabled val="1"/>
        </dgm:presLayoutVars>
      </dgm:prSet>
      <dgm:spPr/>
    </dgm:pt>
  </dgm:ptLst>
  <dgm:cxnLst>
    <dgm:cxn modelId="{69A40003-66ED-4D41-8B55-45308CDB7D1D}" type="presOf" srcId="{BA7AEC63-3039-4D80-A918-4FB29C72BBF0}" destId="{67FD25A8-DBA3-44E7-A591-78B912C5DF75}" srcOrd="1" destOrd="0" presId="urn:microsoft.com/office/officeart/2005/8/layout/list1"/>
    <dgm:cxn modelId="{3EE03116-E14A-495E-86FE-36E53769C652}" type="presOf" srcId="{8FD4CD5D-D25A-4385-A821-935D6B400E5C}" destId="{63C4957C-C3D1-4630-B268-5408E9B66D8D}" srcOrd="1" destOrd="0" presId="urn:microsoft.com/office/officeart/2005/8/layout/list1"/>
    <dgm:cxn modelId="{6B3DD419-CA3A-459F-B5D8-F9D54850D4E1}" type="presOf" srcId="{E41234A6-6540-4E56-B1BA-B100A16B8F2F}" destId="{AD4C293F-0777-4F8A-9255-B8D36D5FF83D}" srcOrd="0" destOrd="0" presId="urn:microsoft.com/office/officeart/2005/8/layout/list1"/>
    <dgm:cxn modelId="{A8895824-89F8-423E-A48F-348BD9AF8CFF}" srcId="{E41234A6-6540-4E56-B1BA-B100A16B8F2F}" destId="{BA7AEC63-3039-4D80-A918-4FB29C72BBF0}" srcOrd="0" destOrd="0" parTransId="{76FBC4CD-F0C9-42D6-93E9-47DAB05AA186}" sibTransId="{BF00A5A6-BBA7-4DA1-9990-DC83FB00321B}"/>
    <dgm:cxn modelId="{A8816630-89BA-41E5-AA7C-5227688BE1C6}" srcId="{E41234A6-6540-4E56-B1BA-B100A16B8F2F}" destId="{8FD4CD5D-D25A-4385-A821-935D6B400E5C}" srcOrd="2" destOrd="0" parTransId="{C458626E-A59E-410B-8478-4A9E90D69FB7}" sibTransId="{A5DE0CC6-B890-44E8-AEC5-BADFB4989FA5}"/>
    <dgm:cxn modelId="{3022BD6D-D42F-4F88-B9B0-8D295ADA87BC}" type="presOf" srcId="{8FD4CD5D-D25A-4385-A821-935D6B400E5C}" destId="{3A3384F5-6856-451F-AFDD-928D7D1B7F8A}" srcOrd="0" destOrd="0" presId="urn:microsoft.com/office/officeart/2005/8/layout/list1"/>
    <dgm:cxn modelId="{2EBDF98F-A208-4815-9C4F-1ACB1405776A}" srcId="{E41234A6-6540-4E56-B1BA-B100A16B8F2F}" destId="{4F6DD4D9-3507-413B-BF16-838CD3D50066}" srcOrd="1" destOrd="0" parTransId="{978F8755-D934-4D74-9E20-6791B9E3622A}" sibTransId="{FDAA79C0-3919-4E13-AA2A-803DA5803A83}"/>
    <dgm:cxn modelId="{1B79A790-4E1C-40E4-90B6-0E2A53738890}" type="presOf" srcId="{4F6DD4D9-3507-413B-BF16-838CD3D50066}" destId="{F6F0E264-9642-4796-9DF9-E08D20FA25EB}" srcOrd="1" destOrd="0" presId="urn:microsoft.com/office/officeart/2005/8/layout/list1"/>
    <dgm:cxn modelId="{A0F90DBF-C09F-4B01-B4D1-31F63006E369}" type="presOf" srcId="{BA7AEC63-3039-4D80-A918-4FB29C72BBF0}" destId="{0086C678-D5BF-497D-8DB1-B31BF79258EF}" srcOrd="0" destOrd="0" presId="urn:microsoft.com/office/officeart/2005/8/layout/list1"/>
    <dgm:cxn modelId="{88B40DEC-9CCF-41B9-BC98-6B1BCA0296A4}" type="presOf" srcId="{4F6DD4D9-3507-413B-BF16-838CD3D50066}" destId="{2578D53E-E49A-4F8C-AD84-EFB957C39066}" srcOrd="0" destOrd="0" presId="urn:microsoft.com/office/officeart/2005/8/layout/list1"/>
    <dgm:cxn modelId="{8AD14DB4-624B-4B70-86E3-F3096C4E570F}" type="presParOf" srcId="{AD4C293F-0777-4F8A-9255-B8D36D5FF83D}" destId="{BA7C8386-A3CD-40B5-844A-104EB778B15C}" srcOrd="0" destOrd="0" presId="urn:microsoft.com/office/officeart/2005/8/layout/list1"/>
    <dgm:cxn modelId="{3512C6FD-BE3D-41CC-AEF7-88CE9467F00B}" type="presParOf" srcId="{BA7C8386-A3CD-40B5-844A-104EB778B15C}" destId="{0086C678-D5BF-497D-8DB1-B31BF79258EF}" srcOrd="0" destOrd="0" presId="urn:microsoft.com/office/officeart/2005/8/layout/list1"/>
    <dgm:cxn modelId="{CBE134C5-1BED-415B-811D-A583A179A1DF}" type="presParOf" srcId="{BA7C8386-A3CD-40B5-844A-104EB778B15C}" destId="{67FD25A8-DBA3-44E7-A591-78B912C5DF75}" srcOrd="1" destOrd="0" presId="urn:microsoft.com/office/officeart/2005/8/layout/list1"/>
    <dgm:cxn modelId="{F8EB588E-78CF-4FA9-A821-EA9BF7C05755}" type="presParOf" srcId="{AD4C293F-0777-4F8A-9255-B8D36D5FF83D}" destId="{5C03D9F7-E5D3-4074-AC78-3AF20E582BA7}" srcOrd="1" destOrd="0" presId="urn:microsoft.com/office/officeart/2005/8/layout/list1"/>
    <dgm:cxn modelId="{A72D995D-9B6B-4906-BD90-17971D888854}" type="presParOf" srcId="{AD4C293F-0777-4F8A-9255-B8D36D5FF83D}" destId="{4D238CE8-024B-4D3B-8E18-941F1146E1DD}" srcOrd="2" destOrd="0" presId="urn:microsoft.com/office/officeart/2005/8/layout/list1"/>
    <dgm:cxn modelId="{38E42B2D-94D3-4820-A4C4-6CC0E86F4C70}" type="presParOf" srcId="{AD4C293F-0777-4F8A-9255-B8D36D5FF83D}" destId="{F74B50DC-DB41-4261-9E25-6D08B073E7B3}" srcOrd="3" destOrd="0" presId="urn:microsoft.com/office/officeart/2005/8/layout/list1"/>
    <dgm:cxn modelId="{0DDDB7B4-2773-4409-9252-037A8582F9BC}" type="presParOf" srcId="{AD4C293F-0777-4F8A-9255-B8D36D5FF83D}" destId="{EC8254BC-A42B-4074-B237-B9D394815FA9}" srcOrd="4" destOrd="0" presId="urn:microsoft.com/office/officeart/2005/8/layout/list1"/>
    <dgm:cxn modelId="{BBCC779B-DB72-4066-9778-C40531D87F0F}" type="presParOf" srcId="{EC8254BC-A42B-4074-B237-B9D394815FA9}" destId="{2578D53E-E49A-4F8C-AD84-EFB957C39066}" srcOrd="0" destOrd="0" presId="urn:microsoft.com/office/officeart/2005/8/layout/list1"/>
    <dgm:cxn modelId="{50BC9673-1C13-4351-9EDD-BB7EF2628D3A}" type="presParOf" srcId="{EC8254BC-A42B-4074-B237-B9D394815FA9}" destId="{F6F0E264-9642-4796-9DF9-E08D20FA25EB}" srcOrd="1" destOrd="0" presId="urn:microsoft.com/office/officeart/2005/8/layout/list1"/>
    <dgm:cxn modelId="{BD57B7DF-F987-42A2-B100-A9D15911273E}" type="presParOf" srcId="{AD4C293F-0777-4F8A-9255-B8D36D5FF83D}" destId="{997B1EA7-61C3-4927-B937-FBBC53766797}" srcOrd="5" destOrd="0" presId="urn:microsoft.com/office/officeart/2005/8/layout/list1"/>
    <dgm:cxn modelId="{C8132EB5-20B4-4946-8A36-86FABA6553B3}" type="presParOf" srcId="{AD4C293F-0777-4F8A-9255-B8D36D5FF83D}" destId="{D95EB292-FACB-4065-BF14-69FF35635C20}" srcOrd="6" destOrd="0" presId="urn:microsoft.com/office/officeart/2005/8/layout/list1"/>
    <dgm:cxn modelId="{91B0334C-76CE-41CE-96EE-27A54C9D37BE}" type="presParOf" srcId="{AD4C293F-0777-4F8A-9255-B8D36D5FF83D}" destId="{1EFA1895-EAE7-4309-841F-6A37ACF98998}" srcOrd="7" destOrd="0" presId="urn:microsoft.com/office/officeart/2005/8/layout/list1"/>
    <dgm:cxn modelId="{33EA0ACC-5998-4439-AD2C-26805DADEBE3}" type="presParOf" srcId="{AD4C293F-0777-4F8A-9255-B8D36D5FF83D}" destId="{FEC9D4C2-63CF-4DBB-869B-37E6A1C8E7FA}" srcOrd="8" destOrd="0" presId="urn:microsoft.com/office/officeart/2005/8/layout/list1"/>
    <dgm:cxn modelId="{B9CDB6C6-8011-45BF-B6B1-6D9EF509EF0C}" type="presParOf" srcId="{FEC9D4C2-63CF-4DBB-869B-37E6A1C8E7FA}" destId="{3A3384F5-6856-451F-AFDD-928D7D1B7F8A}" srcOrd="0" destOrd="0" presId="urn:microsoft.com/office/officeart/2005/8/layout/list1"/>
    <dgm:cxn modelId="{FA6A31B9-CF10-4564-9FC9-B198CE81DAE2}" type="presParOf" srcId="{FEC9D4C2-63CF-4DBB-869B-37E6A1C8E7FA}" destId="{63C4957C-C3D1-4630-B268-5408E9B66D8D}" srcOrd="1" destOrd="0" presId="urn:microsoft.com/office/officeart/2005/8/layout/list1"/>
    <dgm:cxn modelId="{93920493-1A85-46CA-B9A1-6D5FDD46C8FD}" type="presParOf" srcId="{AD4C293F-0777-4F8A-9255-B8D36D5FF83D}" destId="{F681FE37-82E2-413B-9329-B52885C32F4C}" srcOrd="9" destOrd="0" presId="urn:microsoft.com/office/officeart/2005/8/layout/list1"/>
    <dgm:cxn modelId="{DD03D6D5-D296-4522-A61C-FDD6191B7995}" type="presParOf" srcId="{AD4C293F-0777-4F8A-9255-B8D36D5FF83D}" destId="{9987F4D5-F628-4857-B2F4-BBD2A6952CB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2E60A9-E9FC-4F03-8E78-1B750547C4FB}">
      <dsp:nvSpPr>
        <dsp:cNvPr id="0" name=""/>
        <dsp:cNvSpPr/>
      </dsp:nvSpPr>
      <dsp:spPr>
        <a:xfrm>
          <a:off x="0" y="1817"/>
          <a:ext cx="6343231"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8A9F3A-65B8-4528-A664-C34B958C7858}">
      <dsp:nvSpPr>
        <dsp:cNvPr id="0" name=""/>
        <dsp:cNvSpPr/>
      </dsp:nvSpPr>
      <dsp:spPr>
        <a:xfrm>
          <a:off x="0" y="1817"/>
          <a:ext cx="6343231" cy="123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Microsoft invested </a:t>
          </a:r>
          <a:r>
            <a:rPr lang="en-US" sz="2000" b="1" kern="1200"/>
            <a:t>$1,000,000,000 </a:t>
          </a:r>
          <a:r>
            <a:rPr lang="en-US" sz="2000" kern="1200"/>
            <a:t>into OpenAI.</a:t>
          </a:r>
        </a:p>
      </dsp:txBody>
      <dsp:txXfrm>
        <a:off x="0" y="1817"/>
        <a:ext cx="6343231" cy="1239476"/>
      </dsp:txXfrm>
    </dsp:sp>
    <dsp:sp modelId="{55A70903-F10D-4F79-AEDC-4EF1EED3A125}">
      <dsp:nvSpPr>
        <dsp:cNvPr id="0" name=""/>
        <dsp:cNvSpPr/>
      </dsp:nvSpPr>
      <dsp:spPr>
        <a:xfrm>
          <a:off x="0" y="1241293"/>
          <a:ext cx="6343231"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4C80927-7C54-4809-A22F-2DD849C18CD9}">
      <dsp:nvSpPr>
        <dsp:cNvPr id="0" name=""/>
        <dsp:cNvSpPr/>
      </dsp:nvSpPr>
      <dsp:spPr>
        <a:xfrm>
          <a:off x="0" y="1241293"/>
          <a:ext cx="6343231" cy="123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kern="1200"/>
            <a:t>Google invested </a:t>
          </a:r>
          <a:r>
            <a:rPr lang="en-US" sz="2000" b="1" kern="1200"/>
            <a:t>$300,000,000 </a:t>
          </a:r>
          <a:r>
            <a:rPr lang="en-US" sz="2000" kern="1200"/>
            <a:t>into Anthropic a competitor of OpenAI.</a:t>
          </a:r>
        </a:p>
      </dsp:txBody>
      <dsp:txXfrm>
        <a:off x="0" y="1241293"/>
        <a:ext cx="6343231" cy="1239476"/>
      </dsp:txXfrm>
    </dsp:sp>
    <dsp:sp modelId="{C51E25DF-6880-4C12-B988-6CB5D9538793}">
      <dsp:nvSpPr>
        <dsp:cNvPr id="0" name=""/>
        <dsp:cNvSpPr/>
      </dsp:nvSpPr>
      <dsp:spPr>
        <a:xfrm>
          <a:off x="0" y="2480769"/>
          <a:ext cx="6343231" cy="0"/>
        </a:xfrm>
        <a:prstGeom prst="line">
          <a:avLst/>
        </a:prstGeom>
        <a:solidFill>
          <a:schemeClr val="accent1">
            <a:hueOff val="0"/>
            <a:satOff val="0"/>
            <a:lumOff val="0"/>
            <a:alphaOff val="0"/>
          </a:schemeClr>
        </a:solidFill>
        <a:ln w="1397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531EA7D-A114-40AC-9532-1521F1BD4C3C}">
      <dsp:nvSpPr>
        <dsp:cNvPr id="0" name=""/>
        <dsp:cNvSpPr/>
      </dsp:nvSpPr>
      <dsp:spPr>
        <a:xfrm>
          <a:off x="0" y="2480769"/>
          <a:ext cx="6343231" cy="1239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0" tIns="76200" rIns="76200" bIns="76200" numCol="1" spcCol="1270" anchor="t" anchorCtr="0">
          <a:noAutofit/>
        </a:bodyPr>
        <a:lstStyle/>
        <a:p>
          <a:pPr marL="0" lvl="0" indent="0" algn="l" defTabSz="889000">
            <a:lnSpc>
              <a:spcPct val="90000"/>
            </a:lnSpc>
            <a:spcBef>
              <a:spcPct val="0"/>
            </a:spcBef>
            <a:spcAft>
              <a:spcPct val="35000"/>
            </a:spcAft>
            <a:buNone/>
          </a:pPr>
          <a:r>
            <a:rPr lang="en-US" sz="2000" b="0" kern="1200"/>
            <a:t>Global total corporate AI investment from 2022 is </a:t>
          </a:r>
          <a:r>
            <a:rPr lang="en-US" sz="2000" b="1" kern="1200"/>
            <a:t>91.9 billion</a:t>
          </a:r>
        </a:p>
      </dsp:txBody>
      <dsp:txXfrm>
        <a:off x="0" y="2480769"/>
        <a:ext cx="6343231" cy="12394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B7635F-8817-43A3-A2E8-68A29220A211}">
      <dsp:nvSpPr>
        <dsp:cNvPr id="0" name=""/>
        <dsp:cNvSpPr/>
      </dsp:nvSpPr>
      <dsp:spPr>
        <a:xfrm>
          <a:off x="0" y="531"/>
          <a:ext cx="859536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9184E0D-7AD7-433E-AD5F-DE0159EB508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B36214-A6C5-48DE-8A62-631EEB3BCDE2}">
      <dsp:nvSpPr>
        <dsp:cNvPr id="0" name=""/>
        <dsp:cNvSpPr/>
      </dsp:nvSpPr>
      <dsp:spPr>
        <a:xfrm>
          <a:off x="1435590" y="531"/>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baseline="0"/>
            <a:t>Our goal is to design a model that can </a:t>
          </a:r>
          <a:r>
            <a:rPr lang="en-US" sz="2200" b="1" u="sng" kern="1200" baseline="0"/>
            <a:t>simulate hardware attacks</a:t>
          </a:r>
          <a:r>
            <a:rPr lang="en-US" sz="2200" u="none" kern="1200" baseline="0"/>
            <a:t> through </a:t>
          </a:r>
          <a:r>
            <a:rPr lang="en-US" sz="2200" u="sng" kern="1200" baseline="0"/>
            <a:t>software</a:t>
          </a:r>
          <a:endParaRPr lang="en-US" sz="2200" u="sng" kern="1200"/>
        </a:p>
      </dsp:txBody>
      <dsp:txXfrm>
        <a:off x="1435590" y="531"/>
        <a:ext cx="7159769" cy="1242935"/>
      </dsp:txXfrm>
    </dsp:sp>
    <dsp:sp modelId="{B306EC7B-6A85-4B3D-B045-A3CBECE75FF8}">
      <dsp:nvSpPr>
        <dsp:cNvPr id="0" name=""/>
        <dsp:cNvSpPr/>
      </dsp:nvSpPr>
      <dsp:spPr>
        <a:xfrm>
          <a:off x="0" y="1554200"/>
          <a:ext cx="859536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451E253-BBEB-4242-B12F-059C5A46A506}">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6B5FA89-25C5-4F3B-A92F-174E1C38605A}">
      <dsp:nvSpPr>
        <dsp:cNvPr id="0" name=""/>
        <dsp:cNvSpPr/>
      </dsp:nvSpPr>
      <dsp:spPr>
        <a:xfrm>
          <a:off x="1435590" y="1554200"/>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baseline="0"/>
            <a:t>Analyze the source code for pre-existing NLP models and</a:t>
          </a:r>
          <a:r>
            <a:rPr lang="en-US" sz="2200" kern="1200" baseline="0">
              <a:latin typeface="Century Schoolbook" panose="02040604050505020304"/>
            </a:rPr>
            <a:t> create a tool</a:t>
          </a:r>
          <a:r>
            <a:rPr lang="en-US" sz="2200" kern="1200" baseline="0"/>
            <a:t> that can </a:t>
          </a:r>
          <a:r>
            <a:rPr lang="en-US" sz="2200" b="1" kern="1200" baseline="0"/>
            <a:t>cause bit flip errors</a:t>
          </a:r>
          <a:r>
            <a:rPr lang="en-US" sz="2200" kern="1200" baseline="0">
              <a:latin typeface="Century Schoolbook" panose="02040604050505020304"/>
            </a:rPr>
            <a:t>.</a:t>
          </a:r>
        </a:p>
      </dsp:txBody>
      <dsp:txXfrm>
        <a:off x="1435590" y="1554200"/>
        <a:ext cx="7159769" cy="1242935"/>
      </dsp:txXfrm>
    </dsp:sp>
    <dsp:sp modelId="{E2553A55-E094-44A9-BC41-E97897303E1B}">
      <dsp:nvSpPr>
        <dsp:cNvPr id="0" name=""/>
        <dsp:cNvSpPr/>
      </dsp:nvSpPr>
      <dsp:spPr>
        <a:xfrm>
          <a:off x="0" y="3107870"/>
          <a:ext cx="8595360" cy="1242935"/>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5F39A94-D387-4F1A-8891-44E787DD2561}">
      <dsp:nvSpPr>
        <dsp:cNvPr id="0" name=""/>
        <dsp:cNvSpPr/>
      </dsp:nvSpPr>
      <dsp:spPr>
        <a:xfrm>
          <a:off x="375988" y="3387530"/>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F6467D1-9993-4F86-9107-12440E253F22}">
      <dsp:nvSpPr>
        <dsp:cNvPr id="0" name=""/>
        <dsp:cNvSpPr/>
      </dsp:nvSpPr>
      <dsp:spPr>
        <a:xfrm>
          <a:off x="1435590" y="3107870"/>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77900">
            <a:lnSpc>
              <a:spcPct val="100000"/>
            </a:lnSpc>
            <a:spcBef>
              <a:spcPct val="0"/>
            </a:spcBef>
            <a:spcAft>
              <a:spcPct val="35000"/>
            </a:spcAft>
            <a:buNone/>
          </a:pPr>
          <a:r>
            <a:rPr lang="en-US" sz="2200" kern="1200" baseline="0"/>
            <a:t>Create </a:t>
          </a:r>
          <a:r>
            <a:rPr lang="en-US" sz="2200" b="1" kern="1200" baseline="0"/>
            <a:t>website</a:t>
          </a:r>
          <a:r>
            <a:rPr lang="en-US" sz="2200" kern="1200" baseline="0"/>
            <a:t> to show the difference between NLP models with and without hardware errors.</a:t>
          </a:r>
          <a:endParaRPr lang="en-US" sz="2200" kern="1200"/>
        </a:p>
      </dsp:txBody>
      <dsp:txXfrm>
        <a:off x="1435590" y="3107870"/>
        <a:ext cx="7159769" cy="12429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2DAEE1-3969-4DBC-9295-84C480CF704E}">
      <dsp:nvSpPr>
        <dsp:cNvPr id="0" name=""/>
        <dsp:cNvSpPr/>
      </dsp:nvSpPr>
      <dsp:spPr>
        <a:xfrm>
          <a:off x="0" y="-117975"/>
          <a:ext cx="8379462" cy="1485093"/>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Companies focus on optimizing their models</a:t>
          </a:r>
          <a:r>
            <a:rPr lang="en-US" sz="2500" kern="1200"/>
            <a:t>.</a:t>
          </a:r>
        </a:p>
        <a:p>
          <a:pPr marL="228600" lvl="1" indent="-228600" algn="l" defTabSz="889000">
            <a:lnSpc>
              <a:spcPct val="90000"/>
            </a:lnSpc>
            <a:spcBef>
              <a:spcPct val="0"/>
            </a:spcBef>
            <a:spcAft>
              <a:spcPct val="15000"/>
            </a:spcAft>
            <a:buChar char="•"/>
          </a:pPr>
          <a:r>
            <a:rPr lang="en-US" sz="2000" kern="1200"/>
            <a:t>Getting their model to be as advanced and safe as fast as possible</a:t>
          </a:r>
        </a:p>
      </dsp:txBody>
      <dsp:txXfrm>
        <a:off x="43497" y="-74478"/>
        <a:ext cx="6776930" cy="1398099"/>
      </dsp:txXfrm>
    </dsp:sp>
    <dsp:sp modelId="{777B75FB-7F5A-473D-8686-D8185E827E29}">
      <dsp:nvSpPr>
        <dsp:cNvPr id="0" name=""/>
        <dsp:cNvSpPr/>
      </dsp:nvSpPr>
      <dsp:spPr>
        <a:xfrm>
          <a:off x="739280" y="1507067"/>
          <a:ext cx="8379462" cy="1485093"/>
        </a:xfrm>
        <a:prstGeom prst="roundRect">
          <a:avLst>
            <a:gd name="adj" fmla="val 10000"/>
          </a:avLst>
        </a:prstGeom>
        <a:solidFill>
          <a:schemeClr val="accent1">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sz="2400" kern="1200"/>
            <a:t>We are </a:t>
          </a:r>
          <a:r>
            <a:rPr lang="en-US" sz="2400" u="sng" kern="1200"/>
            <a:t>researching</a:t>
          </a:r>
          <a:r>
            <a:rPr lang="en-US" sz="2400" kern="1200"/>
            <a:t> the consequences of hardware vulnerabilities in NLP.</a:t>
          </a:r>
        </a:p>
      </dsp:txBody>
      <dsp:txXfrm>
        <a:off x="782777" y="1550564"/>
        <a:ext cx="6587793" cy="1398099"/>
      </dsp:txXfrm>
    </dsp:sp>
    <dsp:sp modelId="{5D7F8856-7C8C-482D-8E39-E78E86118D89}">
      <dsp:nvSpPr>
        <dsp:cNvPr id="0" name=""/>
        <dsp:cNvSpPr/>
      </dsp:nvSpPr>
      <dsp:spPr>
        <a:xfrm>
          <a:off x="1478728" y="3111289"/>
          <a:ext cx="8379462" cy="1956996"/>
        </a:xfrm>
        <a:prstGeom prst="roundRect">
          <a:avLst>
            <a:gd name="adj" fmla="val 10000"/>
          </a:avLst>
        </a:prstGeom>
        <a:solidFill>
          <a:schemeClr val="accent2"/>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kern="1200"/>
            <a:t>Our tool is geared towards helping developers understand the limits and robustness of language models</a:t>
          </a:r>
        </a:p>
      </dsp:txBody>
      <dsp:txXfrm>
        <a:off x="1536046" y="3168607"/>
        <a:ext cx="6560151" cy="1842360"/>
      </dsp:txXfrm>
    </dsp:sp>
    <dsp:sp modelId="{C2C0215D-688B-47DD-85FB-80565217C91F}">
      <dsp:nvSpPr>
        <dsp:cNvPr id="0" name=""/>
        <dsp:cNvSpPr/>
      </dsp:nvSpPr>
      <dsp:spPr>
        <a:xfrm>
          <a:off x="7414151" y="1008219"/>
          <a:ext cx="965310" cy="965310"/>
        </a:xfrm>
        <a:prstGeom prst="downArrow">
          <a:avLst>
            <a:gd name="adj1" fmla="val 55000"/>
            <a:gd name="adj2" fmla="val 45000"/>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31346" y="1008219"/>
        <a:ext cx="530920" cy="726396"/>
      </dsp:txXfrm>
    </dsp:sp>
    <dsp:sp modelId="{90C5B9AB-5E16-4D93-A095-0E18B9896465}">
      <dsp:nvSpPr>
        <dsp:cNvPr id="0" name=""/>
        <dsp:cNvSpPr/>
      </dsp:nvSpPr>
      <dsp:spPr>
        <a:xfrm>
          <a:off x="8153516" y="2730927"/>
          <a:ext cx="965310" cy="965310"/>
        </a:xfrm>
        <a:prstGeom prst="downArrow">
          <a:avLst>
            <a:gd name="adj1" fmla="val 55000"/>
            <a:gd name="adj2" fmla="val 45000"/>
          </a:avLst>
        </a:prstGeom>
        <a:solidFill>
          <a:schemeClr val="accent1">
            <a:alpha val="90000"/>
            <a:tint val="40000"/>
            <a:hueOff val="0"/>
            <a:satOff val="0"/>
            <a:lumOff val="0"/>
            <a:alphaOff val="0"/>
          </a:schemeClr>
        </a:solidFill>
        <a:ln w="1397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8370711" y="2730927"/>
        <a:ext cx="530920" cy="72639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CCE809-8E59-4CD5-8F86-67771C72C283}">
      <dsp:nvSpPr>
        <dsp:cNvPr id="0" name=""/>
        <dsp:cNvSpPr/>
      </dsp:nvSpPr>
      <dsp:spPr>
        <a:xfrm>
          <a:off x="0" y="436245"/>
          <a:ext cx="8595360" cy="12168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ts val="1200"/>
            </a:spcAft>
            <a:buNone/>
          </a:pPr>
          <a:r>
            <a:rPr lang="en-US" sz="2000" b="1" kern="1200">
              <a:solidFill>
                <a:srgbClr val="FFFFFF"/>
              </a:solidFill>
              <a:latin typeface="Century Schoolbook" panose="02040604050505020304"/>
              <a:ea typeface="+mn-ea"/>
              <a:cs typeface="+mn-cs"/>
            </a:rPr>
            <a:t>Nodes </a:t>
          </a:r>
          <a:r>
            <a:rPr lang="en-US" sz="2000" kern="1200"/>
            <a:t>–</a:t>
          </a:r>
          <a:r>
            <a:rPr lang="en-US" sz="2000" b="1" kern="1200">
              <a:solidFill>
                <a:srgbClr val="FFFFFF"/>
              </a:solidFill>
              <a:latin typeface="Century Schoolbook" panose="02040604050505020304"/>
              <a:ea typeface="+mn-ea"/>
              <a:cs typeface="+mn-cs"/>
            </a:rPr>
            <a:t> </a:t>
          </a:r>
          <a:r>
            <a:rPr lang="en-US" sz="2000" kern="1200">
              <a:solidFill>
                <a:srgbClr val="FFFFFF"/>
              </a:solidFill>
              <a:latin typeface="Century Schoolbook" panose="02040604050505020304"/>
              <a:ea typeface="+mn-ea"/>
              <a:cs typeface="+mn-cs"/>
            </a:rPr>
            <a:t>individual components of neural network that act as neurons to process information</a:t>
          </a:r>
        </a:p>
      </dsp:txBody>
      <dsp:txXfrm>
        <a:off x="59399" y="495644"/>
        <a:ext cx="8476562" cy="1098002"/>
      </dsp:txXfrm>
    </dsp:sp>
    <dsp:sp modelId="{58E6E788-9CD8-47DB-AA43-36F1796B9C33}">
      <dsp:nvSpPr>
        <dsp:cNvPr id="0" name=""/>
        <dsp:cNvSpPr/>
      </dsp:nvSpPr>
      <dsp:spPr>
        <a:xfrm>
          <a:off x="0" y="1807588"/>
          <a:ext cx="8595360" cy="12168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ts val="1200"/>
            </a:spcAft>
            <a:buNone/>
          </a:pPr>
          <a:r>
            <a:rPr lang="en-US" sz="2000" b="1" kern="1200"/>
            <a:t>Tensor</a:t>
          </a:r>
          <a:r>
            <a:rPr lang="en-US" sz="2000" kern="1200"/>
            <a:t> – array of numbers, one dimensional or multidimensional</a:t>
          </a:r>
          <a:endParaRPr lang="en-US" sz="1600" kern="1200"/>
        </a:p>
      </dsp:txBody>
      <dsp:txXfrm>
        <a:off x="59399" y="1866987"/>
        <a:ext cx="8476562" cy="1098002"/>
      </dsp:txXfrm>
    </dsp:sp>
    <dsp:sp modelId="{60B576B4-40AA-49FA-A4BD-3BD0AF6264B7}">
      <dsp:nvSpPr>
        <dsp:cNvPr id="0" name=""/>
        <dsp:cNvSpPr/>
      </dsp:nvSpPr>
      <dsp:spPr>
        <a:xfrm>
          <a:off x="0" y="3211588"/>
          <a:ext cx="8595360" cy="1216800"/>
        </a:xfrm>
        <a:prstGeom prst="roundRect">
          <a:avLst/>
        </a:prstGeom>
        <a:solidFill>
          <a:schemeClr val="accent1">
            <a:hueOff val="0"/>
            <a:satOff val="0"/>
            <a:lumOff val="0"/>
            <a:alphaOff val="0"/>
          </a:schemeClr>
        </a:solidFill>
        <a:ln w="1397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en-US" sz="2000" b="1" kern="1200" baseline="0"/>
            <a:t>Parameters </a:t>
          </a:r>
          <a:r>
            <a:rPr lang="en-US" sz="2000" kern="1200"/>
            <a:t>–</a:t>
          </a:r>
          <a:r>
            <a:rPr lang="en-US" sz="2000" b="1" kern="1200" baseline="0"/>
            <a:t> </a:t>
          </a:r>
          <a:r>
            <a:rPr lang="en-US" sz="2000" b="0" i="0" kern="1200" baseline="0"/>
            <a:t>internal variables that are learned during the training process and determine the performance of the network</a:t>
          </a:r>
          <a:endParaRPr lang="en-US" sz="1800" kern="1200"/>
        </a:p>
      </dsp:txBody>
      <dsp:txXfrm>
        <a:off x="59399" y="3270987"/>
        <a:ext cx="8476562" cy="10980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B51AA-B3CC-4E1B-BF52-869749356CDE}">
      <dsp:nvSpPr>
        <dsp:cNvPr id="0" name=""/>
        <dsp:cNvSpPr/>
      </dsp:nvSpPr>
      <dsp:spPr>
        <a:xfrm>
          <a:off x="0" y="415758"/>
          <a:ext cx="9858191" cy="579600"/>
        </a:xfrm>
        <a:prstGeom prst="rect">
          <a:avLst/>
        </a:prstGeom>
        <a:solidFill>
          <a:schemeClr val="lt1">
            <a:alpha val="90000"/>
            <a:hueOff val="0"/>
            <a:satOff val="0"/>
            <a:lumOff val="0"/>
            <a:alphaOff val="0"/>
          </a:schemeClr>
        </a:solidFill>
        <a:ln w="1397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564D40A-0B5B-4824-BF2A-C14D04ACF897}">
      <dsp:nvSpPr>
        <dsp:cNvPr id="0" name=""/>
        <dsp:cNvSpPr/>
      </dsp:nvSpPr>
      <dsp:spPr>
        <a:xfrm>
          <a:off x="492909" y="76278"/>
          <a:ext cx="6900733" cy="678960"/>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1022350">
            <a:lnSpc>
              <a:spcPct val="90000"/>
            </a:lnSpc>
            <a:spcBef>
              <a:spcPct val="0"/>
            </a:spcBef>
            <a:spcAft>
              <a:spcPct val="35000"/>
            </a:spcAft>
            <a:buNone/>
          </a:pPr>
          <a:r>
            <a:rPr lang="en-US" sz="2300" kern="1200"/>
            <a:t>Quick Responses: 10-15 seconds</a:t>
          </a:r>
        </a:p>
      </dsp:txBody>
      <dsp:txXfrm>
        <a:off x="526053" y="109422"/>
        <a:ext cx="6834445" cy="612672"/>
      </dsp:txXfrm>
    </dsp:sp>
    <dsp:sp modelId="{E6BC20CA-5838-4987-9981-EA0DC4A02BD9}">
      <dsp:nvSpPr>
        <dsp:cNvPr id="0" name=""/>
        <dsp:cNvSpPr/>
      </dsp:nvSpPr>
      <dsp:spPr>
        <a:xfrm>
          <a:off x="0" y="1459039"/>
          <a:ext cx="9858191" cy="579600"/>
        </a:xfrm>
        <a:prstGeom prst="rect">
          <a:avLst/>
        </a:prstGeom>
        <a:solidFill>
          <a:schemeClr val="lt1">
            <a:alpha val="90000"/>
            <a:hueOff val="0"/>
            <a:satOff val="0"/>
            <a:lumOff val="0"/>
            <a:alphaOff val="0"/>
          </a:schemeClr>
        </a:solidFill>
        <a:ln w="1397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E7285C0-B99B-4A55-9BC4-3F69D0DE6BAB}">
      <dsp:nvSpPr>
        <dsp:cNvPr id="0" name=""/>
        <dsp:cNvSpPr/>
      </dsp:nvSpPr>
      <dsp:spPr>
        <a:xfrm>
          <a:off x="492909" y="1119558"/>
          <a:ext cx="6900733" cy="678960"/>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1022350">
            <a:lnSpc>
              <a:spcPct val="90000"/>
            </a:lnSpc>
            <a:spcBef>
              <a:spcPct val="0"/>
            </a:spcBef>
            <a:spcAft>
              <a:spcPct val="35000"/>
            </a:spcAft>
            <a:buNone/>
          </a:pPr>
          <a:r>
            <a:rPr lang="en-US" sz="2300" kern="1200"/>
            <a:t>Variety of Responses</a:t>
          </a:r>
        </a:p>
      </dsp:txBody>
      <dsp:txXfrm>
        <a:off x="526053" y="1152702"/>
        <a:ext cx="6834445" cy="612672"/>
      </dsp:txXfrm>
    </dsp:sp>
    <dsp:sp modelId="{6FCD1B9C-926F-4C0D-BDDA-AD4CB43CA176}">
      <dsp:nvSpPr>
        <dsp:cNvPr id="0" name=""/>
        <dsp:cNvSpPr/>
      </dsp:nvSpPr>
      <dsp:spPr>
        <a:xfrm>
          <a:off x="0" y="2502319"/>
          <a:ext cx="9858191" cy="579600"/>
        </a:xfrm>
        <a:prstGeom prst="rect">
          <a:avLst/>
        </a:prstGeom>
        <a:solidFill>
          <a:schemeClr val="lt1">
            <a:alpha val="90000"/>
            <a:hueOff val="0"/>
            <a:satOff val="0"/>
            <a:lumOff val="0"/>
            <a:alphaOff val="0"/>
          </a:schemeClr>
        </a:solidFill>
        <a:ln w="1397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E2DF84C-4648-44AA-A177-FA6BD41AFD74}">
      <dsp:nvSpPr>
        <dsp:cNvPr id="0" name=""/>
        <dsp:cNvSpPr/>
      </dsp:nvSpPr>
      <dsp:spPr>
        <a:xfrm>
          <a:off x="492909" y="2162839"/>
          <a:ext cx="6900733" cy="678960"/>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1022350">
            <a:lnSpc>
              <a:spcPct val="90000"/>
            </a:lnSpc>
            <a:spcBef>
              <a:spcPct val="0"/>
            </a:spcBef>
            <a:spcAft>
              <a:spcPct val="35000"/>
            </a:spcAft>
            <a:buNone/>
          </a:pPr>
          <a:r>
            <a:rPr lang="en-US" sz="2300" kern="1200"/>
            <a:t>Avoid Over Error-Injection</a:t>
          </a:r>
        </a:p>
      </dsp:txBody>
      <dsp:txXfrm>
        <a:off x="526053" y="2195983"/>
        <a:ext cx="6834445" cy="612672"/>
      </dsp:txXfrm>
    </dsp:sp>
    <dsp:sp modelId="{CC0852C2-EB3D-49A5-AEC9-DD4783315EEA}">
      <dsp:nvSpPr>
        <dsp:cNvPr id="0" name=""/>
        <dsp:cNvSpPr/>
      </dsp:nvSpPr>
      <dsp:spPr>
        <a:xfrm>
          <a:off x="0" y="3545599"/>
          <a:ext cx="9858191" cy="579600"/>
        </a:xfrm>
        <a:prstGeom prst="rect">
          <a:avLst/>
        </a:prstGeom>
        <a:solidFill>
          <a:schemeClr val="lt1">
            <a:alpha val="90000"/>
            <a:hueOff val="0"/>
            <a:satOff val="0"/>
            <a:lumOff val="0"/>
            <a:alphaOff val="0"/>
          </a:schemeClr>
        </a:solidFill>
        <a:ln w="1397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4338E5-2C6F-4E26-B73F-1A607DF3679E}">
      <dsp:nvSpPr>
        <dsp:cNvPr id="0" name=""/>
        <dsp:cNvSpPr/>
      </dsp:nvSpPr>
      <dsp:spPr>
        <a:xfrm>
          <a:off x="492909" y="3206119"/>
          <a:ext cx="6900733" cy="678960"/>
        </a:xfrm>
        <a:prstGeom prst="roundRect">
          <a:avLst/>
        </a:prstGeom>
        <a:solidFill>
          <a:schemeClr val="accent3">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1022350">
            <a:lnSpc>
              <a:spcPct val="90000"/>
            </a:lnSpc>
            <a:spcBef>
              <a:spcPct val="0"/>
            </a:spcBef>
            <a:spcAft>
              <a:spcPct val="35000"/>
            </a:spcAft>
            <a:buNone/>
          </a:pPr>
          <a:r>
            <a:rPr lang="en-US" sz="2300" kern="1200"/>
            <a:t>Incorporate Bitflips</a:t>
          </a:r>
        </a:p>
      </dsp:txBody>
      <dsp:txXfrm>
        <a:off x="526053" y="3239263"/>
        <a:ext cx="6834445" cy="61267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2C0BC7-3B76-452A-904B-10C8CFE50671}">
      <dsp:nvSpPr>
        <dsp:cNvPr id="0" name=""/>
        <dsp:cNvSpPr/>
      </dsp:nvSpPr>
      <dsp:spPr>
        <a:xfrm>
          <a:off x="0" y="531"/>
          <a:ext cx="8595360" cy="1242935"/>
        </a:xfrm>
        <a:prstGeom prst="roundRect">
          <a:avLst>
            <a:gd name="adj" fmla="val 10000"/>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7A204347-5CF9-477E-980E-F7F4B23D860F}">
      <dsp:nvSpPr>
        <dsp:cNvPr id="0" name=""/>
        <dsp:cNvSpPr/>
      </dsp:nvSpPr>
      <dsp:spPr>
        <a:xfrm>
          <a:off x="375988" y="280191"/>
          <a:ext cx="683614" cy="68361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780D2C0A-ED8D-4303-B7F6-CDF32364E67C}">
      <dsp:nvSpPr>
        <dsp:cNvPr id="0" name=""/>
        <dsp:cNvSpPr/>
      </dsp:nvSpPr>
      <dsp:spPr>
        <a:xfrm>
          <a:off x="1435590" y="531"/>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dirty="0"/>
            <a:t>The amount of testing we performed was relatively minor.</a:t>
          </a:r>
        </a:p>
      </dsp:txBody>
      <dsp:txXfrm>
        <a:off x="1435590" y="531"/>
        <a:ext cx="7159769" cy="1242935"/>
      </dsp:txXfrm>
    </dsp:sp>
    <dsp:sp modelId="{8D2CF4ED-59C4-4040-AC91-94285B8A9E0A}">
      <dsp:nvSpPr>
        <dsp:cNvPr id="0" name=""/>
        <dsp:cNvSpPr/>
      </dsp:nvSpPr>
      <dsp:spPr>
        <a:xfrm>
          <a:off x="0" y="1554200"/>
          <a:ext cx="8595360" cy="1242935"/>
        </a:xfrm>
        <a:prstGeom prst="roundRect">
          <a:avLst>
            <a:gd name="adj" fmla="val 10000"/>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117D2FF4-4FF4-4E75-AF68-B5F707D1AB94}">
      <dsp:nvSpPr>
        <dsp:cNvPr id="0" name=""/>
        <dsp:cNvSpPr/>
      </dsp:nvSpPr>
      <dsp:spPr>
        <a:xfrm>
          <a:off x="375988" y="1833861"/>
          <a:ext cx="683614" cy="68361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5F22FDF5-EF2C-43F4-83C1-D29A9A78F281}">
      <dsp:nvSpPr>
        <dsp:cNvPr id="0" name=""/>
        <dsp:cNvSpPr/>
      </dsp:nvSpPr>
      <dsp:spPr>
        <a:xfrm>
          <a:off x="1435590" y="1554200"/>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It is evident that the 4 models we tested on – GPT-2, Bert, Bart, and RoBERTa, </a:t>
          </a:r>
          <a:r>
            <a:rPr lang="en-US" sz="2100" b="1" kern="1200"/>
            <a:t>are all very sensitive to these error injections.</a:t>
          </a:r>
          <a:endParaRPr lang="en-US" sz="2100" kern="1200"/>
        </a:p>
      </dsp:txBody>
      <dsp:txXfrm>
        <a:off x="1435590" y="1554200"/>
        <a:ext cx="7159769" cy="1242935"/>
      </dsp:txXfrm>
    </dsp:sp>
    <dsp:sp modelId="{BB76549E-7152-4C0E-9648-899AC8872943}">
      <dsp:nvSpPr>
        <dsp:cNvPr id="0" name=""/>
        <dsp:cNvSpPr/>
      </dsp:nvSpPr>
      <dsp:spPr>
        <a:xfrm>
          <a:off x="0" y="3107870"/>
          <a:ext cx="8595360" cy="1242935"/>
        </a:xfrm>
        <a:prstGeom prst="roundRect">
          <a:avLst>
            <a:gd name="adj" fmla="val 10000"/>
          </a:avLst>
        </a:prstGeom>
        <a:solidFill>
          <a:schemeClr val="accent1">
            <a:tint val="40000"/>
            <a:hueOff val="0"/>
            <a:satOff val="0"/>
            <a:lumOff val="0"/>
            <a:alphaOff val="0"/>
          </a:schemeClr>
        </a:solid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tint val="40000"/>
              <a:hueOff val="0"/>
              <a:satOff val="0"/>
              <a:lumOff val="0"/>
              <a:alphaOff val="0"/>
              <a:shade val="35000"/>
              <a:satMod val="130000"/>
            </a:schemeClr>
          </a:contourClr>
        </a:sp3d>
      </dsp:spPr>
      <dsp:style>
        <a:lnRef idx="0">
          <a:scrgbClr r="0" g="0" b="0"/>
        </a:lnRef>
        <a:fillRef idx="1">
          <a:scrgbClr r="0" g="0" b="0"/>
        </a:fillRef>
        <a:effectRef idx="2">
          <a:scrgbClr r="0" g="0" b="0"/>
        </a:effectRef>
        <a:fontRef idx="minor"/>
      </dsp:style>
    </dsp:sp>
    <dsp:sp modelId="{2AC988AD-36E0-4E0A-BD47-D4F06B404DBA}">
      <dsp:nvSpPr>
        <dsp:cNvPr id="0" name=""/>
        <dsp:cNvSpPr/>
      </dsp:nvSpPr>
      <dsp:spPr>
        <a:xfrm>
          <a:off x="375988" y="3387530"/>
          <a:ext cx="683614" cy="68361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accent1">
              <a:hueOff val="0"/>
              <a:satOff val="0"/>
              <a:lumOff val="0"/>
              <a:alphaOff val="0"/>
              <a:shade val="35000"/>
              <a:satMod val="130000"/>
            </a:schemeClr>
          </a:contourClr>
        </a:sp3d>
      </dsp:spPr>
      <dsp:style>
        <a:lnRef idx="0">
          <a:scrgbClr r="0" g="0" b="0"/>
        </a:lnRef>
        <a:fillRef idx="3">
          <a:scrgbClr r="0" g="0" b="0"/>
        </a:fillRef>
        <a:effectRef idx="2">
          <a:scrgbClr r="0" g="0" b="0"/>
        </a:effectRef>
        <a:fontRef idx="minor">
          <a:schemeClr val="lt1"/>
        </a:fontRef>
      </dsp:style>
    </dsp:sp>
    <dsp:sp modelId="{4DC62AFC-6065-429D-B465-DC38E894FA93}">
      <dsp:nvSpPr>
        <dsp:cNvPr id="0" name=""/>
        <dsp:cNvSpPr/>
      </dsp:nvSpPr>
      <dsp:spPr>
        <a:xfrm>
          <a:off x="1435590" y="3107870"/>
          <a:ext cx="7159769" cy="12429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1544" tIns="131544" rIns="131544" bIns="131544" numCol="1" spcCol="1270" anchor="ctr" anchorCtr="0">
          <a:noAutofit/>
        </a:bodyPr>
        <a:lstStyle/>
        <a:p>
          <a:pPr marL="0" lvl="0" indent="0" algn="l" defTabSz="933450">
            <a:lnSpc>
              <a:spcPct val="100000"/>
            </a:lnSpc>
            <a:spcBef>
              <a:spcPct val="0"/>
            </a:spcBef>
            <a:spcAft>
              <a:spcPct val="35000"/>
            </a:spcAft>
            <a:buNone/>
          </a:pPr>
          <a:r>
            <a:rPr lang="en-US" sz="2100" kern="1200"/>
            <a:t>In the future, we’d like to be able to draw more analytical conclusions with our tool through higher level observation</a:t>
          </a:r>
        </a:p>
      </dsp:txBody>
      <dsp:txXfrm>
        <a:off x="1435590" y="3107870"/>
        <a:ext cx="7159769" cy="124293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D238CE8-024B-4D3B-8E18-941F1146E1DD}">
      <dsp:nvSpPr>
        <dsp:cNvPr id="0" name=""/>
        <dsp:cNvSpPr/>
      </dsp:nvSpPr>
      <dsp:spPr>
        <a:xfrm>
          <a:off x="0" y="464648"/>
          <a:ext cx="9858191" cy="882000"/>
        </a:xfrm>
        <a:prstGeom prst="rect">
          <a:avLst/>
        </a:prstGeom>
        <a:solidFill>
          <a:schemeClr val="lt1">
            <a:alpha val="90000"/>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7FD25A8-DBA3-44E7-A591-78B912C5DF75}">
      <dsp:nvSpPr>
        <dsp:cNvPr id="0" name=""/>
        <dsp:cNvSpPr/>
      </dsp:nvSpPr>
      <dsp:spPr>
        <a:xfrm>
          <a:off x="553330" y="0"/>
          <a:ext cx="7516969" cy="979886"/>
        </a:xfrm>
        <a:prstGeom prst="round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889000">
            <a:lnSpc>
              <a:spcPct val="90000"/>
            </a:lnSpc>
            <a:spcBef>
              <a:spcPct val="0"/>
            </a:spcBef>
            <a:spcAft>
              <a:spcPct val="35000"/>
            </a:spcAft>
            <a:buNone/>
          </a:pPr>
          <a:r>
            <a:rPr lang="en-US" sz="2000" kern="1200"/>
            <a:t>The bulk of our project’s focus was on implementing the error injection functions into the models from huggingface.</a:t>
          </a:r>
        </a:p>
      </dsp:txBody>
      <dsp:txXfrm>
        <a:off x="601164" y="47834"/>
        <a:ext cx="7421301" cy="884218"/>
      </dsp:txXfrm>
    </dsp:sp>
    <dsp:sp modelId="{D95EB292-FACB-4065-BF14-69FF35635C20}">
      <dsp:nvSpPr>
        <dsp:cNvPr id="0" name=""/>
        <dsp:cNvSpPr/>
      </dsp:nvSpPr>
      <dsp:spPr>
        <a:xfrm>
          <a:off x="0" y="2052248"/>
          <a:ext cx="9858191" cy="882000"/>
        </a:xfrm>
        <a:prstGeom prst="rect">
          <a:avLst/>
        </a:prstGeom>
        <a:solidFill>
          <a:schemeClr val="lt1">
            <a:alpha val="90000"/>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6F0E264-9642-4796-9DF9-E08D20FA25EB}">
      <dsp:nvSpPr>
        <dsp:cNvPr id="0" name=""/>
        <dsp:cNvSpPr/>
      </dsp:nvSpPr>
      <dsp:spPr>
        <a:xfrm>
          <a:off x="492909" y="1535648"/>
          <a:ext cx="7680102" cy="1033200"/>
        </a:xfrm>
        <a:prstGeom prst="round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889000">
            <a:lnSpc>
              <a:spcPct val="90000"/>
            </a:lnSpc>
            <a:spcBef>
              <a:spcPct val="0"/>
            </a:spcBef>
            <a:spcAft>
              <a:spcPct val="35000"/>
            </a:spcAft>
            <a:buNone/>
          </a:pPr>
          <a:r>
            <a:rPr lang="en-US" sz="2000" kern="1200" dirty="0"/>
            <a:t>We decided that a website would be the best way to showcase our results regarding ease of use for a general audience.</a:t>
          </a:r>
        </a:p>
      </dsp:txBody>
      <dsp:txXfrm>
        <a:off x="543346" y="1586085"/>
        <a:ext cx="7579228" cy="932326"/>
      </dsp:txXfrm>
    </dsp:sp>
    <dsp:sp modelId="{9987F4D5-F628-4857-B2F4-BBD2A6952CB7}">
      <dsp:nvSpPr>
        <dsp:cNvPr id="0" name=""/>
        <dsp:cNvSpPr/>
      </dsp:nvSpPr>
      <dsp:spPr>
        <a:xfrm>
          <a:off x="0" y="3639848"/>
          <a:ext cx="9858191" cy="882000"/>
        </a:xfrm>
        <a:prstGeom prst="rect">
          <a:avLst/>
        </a:prstGeom>
        <a:solidFill>
          <a:schemeClr val="lt1">
            <a:alpha val="90000"/>
            <a:hueOff val="0"/>
            <a:satOff val="0"/>
            <a:lumOff val="0"/>
            <a:alphaOff val="0"/>
          </a:schemeClr>
        </a:solidFill>
        <a:ln w="1397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3C4957C-C3D1-4630-B268-5408E9B66D8D}">
      <dsp:nvSpPr>
        <dsp:cNvPr id="0" name=""/>
        <dsp:cNvSpPr/>
      </dsp:nvSpPr>
      <dsp:spPr>
        <a:xfrm>
          <a:off x="460254" y="3147064"/>
          <a:ext cx="7662712" cy="1033200"/>
        </a:xfrm>
        <a:prstGeom prst="roundRect">
          <a:avLst/>
        </a:prstGeom>
        <a:solidFill>
          <a:schemeClr val="accent5">
            <a:hueOff val="0"/>
            <a:satOff val="0"/>
            <a:lumOff val="0"/>
            <a:alphaOff val="0"/>
          </a:schemeClr>
        </a:solidFill>
        <a:ln w="17145"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260831" tIns="0" rIns="260831" bIns="0" numCol="1" spcCol="1270" anchor="ctr" anchorCtr="0">
          <a:noAutofit/>
        </a:bodyPr>
        <a:lstStyle/>
        <a:p>
          <a:pPr marL="0" lvl="0" indent="0" algn="l" defTabSz="889000">
            <a:lnSpc>
              <a:spcPct val="90000"/>
            </a:lnSpc>
            <a:spcBef>
              <a:spcPct val="0"/>
            </a:spcBef>
            <a:spcAft>
              <a:spcPct val="35000"/>
            </a:spcAft>
            <a:buNone/>
          </a:pPr>
          <a:r>
            <a:rPr lang="en-US" sz="2000" kern="1200"/>
            <a:t>Generate interest of AI developers to take away key information from our project</a:t>
          </a:r>
        </a:p>
      </dsp:txBody>
      <dsp:txXfrm>
        <a:off x="510691" y="3197501"/>
        <a:ext cx="7561838" cy="932326"/>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02:04:36.429"/>
    </inkml:context>
    <inkml:brush xml:id="br0">
      <inkml:brushProperty name="width" value="0.3" units="cm"/>
      <inkml:brushProperty name="height" value="0.6" units="cm"/>
      <inkml:brushProperty name="color" value="#FFFFCD"/>
      <inkml:brushProperty name="tip" value="rectangle"/>
      <inkml:brushProperty name="rasterOp" value="maskPen"/>
      <inkml:brushProperty name="ignorePressure" value="1"/>
    </inkml:brush>
  </inkml:definitions>
  <inkml:trace contextRef="#ctx0" brushRef="#br0">1 1,'1027'0,"-1020"0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02:04:49.466"/>
    </inkml:context>
    <inkml:brush xml:id="br0">
      <inkml:brushProperty name="width" value="0.3" units="cm"/>
      <inkml:brushProperty name="height" value="0.6" units="cm"/>
      <inkml:brushProperty name="color" value="#FFFFCD"/>
      <inkml:brushProperty name="tip" value="rectangle"/>
      <inkml:brushProperty name="rasterOp" value="maskPen"/>
      <inkml:brushProperty name="ignorePressure" value="1"/>
    </inkml:brush>
  </inkml:definitions>
  <inkml:trace contextRef="#ctx0" brushRef="#br0">1 77,'19'-1,"0"-1,0-1,33-9,-19 3,19-4,-6 2,67-9,187 14,-171 8,-111-2,28 0,70 8,-116-8,43 5,-39-5,0 0,0 0,0-1,0 1,0-1,0 0,0 0,4-2,-27 5,5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3-06-09T15:19:49.729"/>
    </inkml:context>
    <inkml:brush xml:id="br0">
      <inkml:brushProperty name="width" value="0.05" units="cm"/>
      <inkml:brushProperty name="height" value="0.05" units="cm"/>
    </inkml:brush>
  </inkml:definitions>
  <inkml:trace contextRef="#ctx0" brushRef="#br0">6175 9501 16383 0 0,'0'0'0'0'0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02:20:43.570"/>
    </inkml:context>
    <inkml:brush xml:id="br0">
      <inkml:brushProperty name="width" value="0.3" units="cm"/>
      <inkml:brushProperty name="height" value="0.6" units="cm"/>
      <inkml:brushProperty name="color" value="#FFFFCD"/>
      <inkml:brushProperty name="tip" value="rectangle"/>
      <inkml:brushProperty name="rasterOp" value="maskPen"/>
      <inkml:brushProperty name="ignorePressure" value="1"/>
    </inkml:brush>
  </inkml:definitions>
  <inkml:trace contextRef="#ctx0" brushRef="#br0">1 1,'64'1,"93"4,130 8,91 2,770 5,10-23,-526 24,-186-4,-1-19,-414 2,542-11,27-22,-361 18,211-1,-1 16,-281 1,269 19,-119 7,25-11,-94-6,383 4,-607-14</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7-24T02:20:45.021"/>
    </inkml:context>
    <inkml:brush xml:id="br0">
      <inkml:brushProperty name="width" value="0.3" units="cm"/>
      <inkml:brushProperty name="height" value="0.6" units="cm"/>
      <inkml:brushProperty name="color" value="#FFFFCD"/>
      <inkml:brushProperty name="tip" value="rectangle"/>
      <inkml:brushProperty name="rasterOp" value="maskPen"/>
      <inkml:brushProperty name="ignorePressure" value="1"/>
    </inkml:brush>
  </inkml:definitions>
  <inkml:trace contextRef="#ctx0" brushRef="#br0">9444 255,'-148'0,"-11"0,-1580 0,1455-6,41-1,-121-3,-68-5,0 15,213 0,-207-20,2-24,92 8,287 32,-452-38,316 31,-514-26,411 31,-83-3,-385 1,706 10,-143 11,176-12,-1 2,2 0,-1 1,0 0,1 0,-1 2,-16 9,22-11,0 0,0-1,0 0,0 0,-1-1,1 0,-1 0,-12 1,-5-1,-35-2,29-1,-464 0,344 1,30-7,34 1,69 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2165A96-151D-4CE2-8079-F04B7DB271A1}" type="datetimeFigureOut">
              <a:rPr lang="en-US" smtClean="0"/>
              <a:t>7/24/2023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398D2C-162A-4A1A-A9FA-2CEB8A0CBA9D}" type="slidenum">
              <a:rPr lang="en-US" smtClean="0"/>
              <a:t>‹#›</a:t>
            </a:fld>
            <a:endParaRPr lang="en-US"/>
          </a:p>
        </p:txBody>
      </p:sp>
    </p:spTree>
    <p:extLst>
      <p:ext uri="{BB962C8B-B14F-4D97-AF65-F5344CB8AC3E}">
        <p14:creationId xmlns:p14="http://schemas.microsoft.com/office/powerpoint/2010/main" val="2724038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Satrant</a:t>
            </a:r>
          </a:p>
          <a:p>
            <a:r>
              <a:rPr lang="en-US" sz="1200" b="0" i="1">
                <a:effectLst/>
              </a:rPr>
              <a:t>Exploring</a:t>
            </a:r>
            <a:r>
              <a:rPr lang="en-US" sz="1200" b="0" i="1">
                <a:solidFill>
                  <a:srgbClr val="374151"/>
                </a:solidFill>
                <a:effectLst/>
              </a:rPr>
              <a:t> </a:t>
            </a:r>
            <a:r>
              <a:rPr lang="en-US" sz="1200" b="0" i="1">
                <a:effectLst/>
              </a:rPr>
              <a:t>AI’s</a:t>
            </a:r>
            <a:r>
              <a:rPr lang="en-US" sz="1200" b="0" i="1">
                <a:solidFill>
                  <a:srgbClr val="374151"/>
                </a:solidFill>
                <a:effectLst/>
              </a:rPr>
              <a:t> </a:t>
            </a:r>
            <a:r>
              <a:rPr lang="en-US" sz="1200" b="0" i="1">
                <a:effectLst/>
              </a:rPr>
              <a:t>Robustness through Error Simulations</a:t>
            </a:r>
          </a:p>
          <a:p>
            <a:r>
              <a:rPr lang="en-US" sz="1200" b="0" i="1">
                <a:effectLst/>
              </a:rPr>
              <a:t>Explicitly state research project</a:t>
            </a:r>
          </a:p>
          <a:p>
            <a:endParaRPr lang="en-US" i="1">
              <a:cs typeface="Calibri"/>
            </a:endParaRPr>
          </a:p>
          <a:p>
            <a:endParaRPr lang="en-US" i="1">
              <a:ea typeface="Calibri"/>
              <a:cs typeface="Calibri"/>
            </a:endParaRPr>
          </a:p>
          <a:p>
            <a:endParaRPr lang="en-US" i="1">
              <a:ea typeface="Calibri"/>
              <a:cs typeface="Calibri"/>
            </a:endParaRPr>
          </a:p>
        </p:txBody>
      </p:sp>
      <p:sp>
        <p:nvSpPr>
          <p:cNvPr id="4" name="Slide Number Placeholder 3"/>
          <p:cNvSpPr>
            <a:spLocks noGrp="1"/>
          </p:cNvSpPr>
          <p:nvPr>
            <p:ph type="sldNum" sz="quarter" idx="5"/>
          </p:nvPr>
        </p:nvSpPr>
        <p:spPr/>
        <p:txBody>
          <a:bodyPr/>
          <a:lstStyle/>
          <a:p>
            <a:fld id="{EF398D2C-162A-4A1A-A9FA-2CEB8A0CBA9D}" type="slidenum">
              <a:rPr lang="en-US" smtClean="0"/>
              <a:t>1</a:t>
            </a:fld>
            <a:endParaRPr lang="en-US"/>
          </a:p>
        </p:txBody>
      </p:sp>
    </p:spTree>
    <p:extLst>
      <p:ext uri="{BB962C8B-B14F-4D97-AF65-F5344CB8AC3E}">
        <p14:creationId xmlns:p14="http://schemas.microsoft.com/office/powerpoint/2010/main" val="2735825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https://www.superradiatorcoils.com/blog/water-quality-and-filtration-in-liquid-cooled-data-centers</a:t>
            </a:r>
          </a:p>
          <a:p>
            <a:r>
              <a:rPr lang="en-US"/>
              <a:t>https://news.microsoft.com/source/features/innovation/microsofts-virtual-datacenter-grounds-the-cloud-in-reality/</a:t>
            </a:r>
          </a:p>
          <a:p>
            <a:r>
              <a:rPr lang="en-US"/>
              <a:t>https://www.datacenterknowledge.com/industry-perspectives/why-metaverse-hinges-sustainable-data-centers</a:t>
            </a:r>
          </a:p>
          <a:p>
            <a:endParaRPr lang="en-US"/>
          </a:p>
        </p:txBody>
      </p:sp>
      <p:sp>
        <p:nvSpPr>
          <p:cNvPr id="4" name="Slide Number Placeholder 3"/>
          <p:cNvSpPr>
            <a:spLocks noGrp="1"/>
          </p:cNvSpPr>
          <p:nvPr>
            <p:ph type="sldNum" sz="quarter" idx="5"/>
          </p:nvPr>
        </p:nvSpPr>
        <p:spPr/>
        <p:txBody>
          <a:bodyPr/>
          <a:lstStyle/>
          <a:p>
            <a:fld id="{EF398D2C-162A-4A1A-A9FA-2CEB8A0CBA9D}" type="slidenum">
              <a:rPr lang="en-US" smtClean="0"/>
              <a:t>15</a:t>
            </a:fld>
            <a:endParaRPr lang="en-US"/>
          </a:p>
        </p:txBody>
      </p:sp>
    </p:spTree>
    <p:extLst>
      <p:ext uri="{BB962C8B-B14F-4D97-AF65-F5344CB8AC3E}">
        <p14:creationId xmlns:p14="http://schemas.microsoft.com/office/powerpoint/2010/main" val="2627165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r>
              <a:rPr lang="en-US"/>
              <a:t>NLP, nodes, parameters</a:t>
            </a:r>
          </a:p>
        </p:txBody>
      </p:sp>
      <p:sp>
        <p:nvSpPr>
          <p:cNvPr id="4" name="Slide Number Placeholder 3"/>
          <p:cNvSpPr>
            <a:spLocks noGrp="1"/>
          </p:cNvSpPr>
          <p:nvPr>
            <p:ph type="sldNum" sz="quarter" idx="5"/>
          </p:nvPr>
        </p:nvSpPr>
        <p:spPr/>
        <p:txBody>
          <a:bodyPr/>
          <a:lstStyle/>
          <a:p>
            <a:fld id="{EF398D2C-162A-4A1A-A9FA-2CEB8A0CBA9D}" type="slidenum">
              <a:rPr lang="en-US" smtClean="0"/>
              <a:t>16</a:t>
            </a:fld>
            <a:endParaRPr lang="en-US"/>
          </a:p>
        </p:txBody>
      </p:sp>
    </p:spTree>
    <p:extLst>
      <p:ext uri="{BB962C8B-B14F-4D97-AF65-F5344CB8AC3E}">
        <p14:creationId xmlns:p14="http://schemas.microsoft.com/office/powerpoint/2010/main" val="25007564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17</a:t>
            </a:fld>
            <a:endParaRPr lang="en-US"/>
          </a:p>
        </p:txBody>
      </p:sp>
    </p:spTree>
    <p:extLst>
      <p:ext uri="{BB962C8B-B14F-4D97-AF65-F5344CB8AC3E}">
        <p14:creationId xmlns:p14="http://schemas.microsoft.com/office/powerpoint/2010/main" val="36854329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There were some limitations we faced with this project.</a:t>
            </a:r>
          </a:p>
          <a:p>
            <a:r>
              <a:rPr lang="en-US"/>
              <a:t>- The main being that we were forced to use Open-source models only.</a:t>
            </a:r>
          </a:p>
          <a:p>
            <a:r>
              <a:rPr lang="en-US"/>
              <a:t>- These open-source models are less advanced than ChatGPT but that does not take away from what our project could show</a:t>
            </a:r>
          </a:p>
          <a:p>
            <a:r>
              <a:rPr lang="en-US"/>
              <a:t>- Open-source models were accessed through </a:t>
            </a:r>
            <a:r>
              <a:rPr lang="en-US" err="1"/>
              <a:t>huggingface</a:t>
            </a:r>
            <a:r>
              <a:rPr lang="en-US"/>
              <a:t> which contains over 100,000 NLP models.</a:t>
            </a:r>
          </a:p>
          <a:p>
            <a:r>
              <a:rPr lang="en-US"/>
              <a:t>- Our project is </a:t>
            </a:r>
            <a:r>
              <a:rPr lang="en-US" err="1"/>
              <a:t>potientially</a:t>
            </a:r>
            <a:r>
              <a:rPr lang="en-US"/>
              <a:t> applicable to all of these models</a:t>
            </a:r>
          </a:p>
          <a:p>
            <a:r>
              <a:rPr lang="en-US"/>
              <a:t>- For the purposes of this presentation, we chose a model call Bart which was developed by </a:t>
            </a:r>
            <a:r>
              <a:rPr lang="en-US" err="1"/>
              <a:t>facebook</a:t>
            </a:r>
            <a:r>
              <a:rPr lang="en-US"/>
              <a:t>, because we found it to give the most creative results</a:t>
            </a:r>
          </a:p>
        </p:txBody>
      </p:sp>
      <p:sp>
        <p:nvSpPr>
          <p:cNvPr id="4" name="Slide Number Placeholder 3"/>
          <p:cNvSpPr>
            <a:spLocks noGrp="1"/>
          </p:cNvSpPr>
          <p:nvPr>
            <p:ph type="sldNum" sz="quarter" idx="5"/>
          </p:nvPr>
        </p:nvSpPr>
        <p:spPr/>
        <p:txBody>
          <a:bodyPr/>
          <a:lstStyle/>
          <a:p>
            <a:fld id="{EF398D2C-162A-4A1A-A9FA-2CEB8A0CBA9D}" type="slidenum">
              <a:rPr lang="en-US" smtClean="0"/>
              <a:t>18</a:t>
            </a:fld>
            <a:endParaRPr lang="en-US"/>
          </a:p>
        </p:txBody>
      </p:sp>
    </p:spTree>
    <p:extLst>
      <p:ext uri="{BB962C8B-B14F-4D97-AF65-F5344CB8AC3E}">
        <p14:creationId xmlns:p14="http://schemas.microsoft.com/office/powerpoint/2010/main" val="20256756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Satrant</a:t>
            </a:r>
          </a:p>
        </p:txBody>
      </p:sp>
      <p:sp>
        <p:nvSpPr>
          <p:cNvPr id="4" name="Slide Number Placeholder 3"/>
          <p:cNvSpPr>
            <a:spLocks noGrp="1"/>
          </p:cNvSpPr>
          <p:nvPr>
            <p:ph type="sldNum" sz="quarter" idx="5"/>
          </p:nvPr>
        </p:nvSpPr>
        <p:spPr/>
        <p:txBody>
          <a:bodyPr/>
          <a:lstStyle/>
          <a:p>
            <a:fld id="{EF398D2C-162A-4A1A-A9FA-2CEB8A0CBA9D}" type="slidenum">
              <a:rPr lang="en-US" smtClean="0"/>
              <a:t>19</a:t>
            </a:fld>
            <a:endParaRPr lang="en-US"/>
          </a:p>
        </p:txBody>
      </p:sp>
    </p:spTree>
    <p:extLst>
      <p:ext uri="{BB962C8B-B14F-4D97-AF65-F5344CB8AC3E}">
        <p14:creationId xmlns:p14="http://schemas.microsoft.com/office/powerpoint/2010/main" val="32422541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Satrant</a:t>
            </a:r>
          </a:p>
        </p:txBody>
      </p:sp>
      <p:sp>
        <p:nvSpPr>
          <p:cNvPr id="4" name="Slide Number Placeholder 3"/>
          <p:cNvSpPr>
            <a:spLocks noGrp="1"/>
          </p:cNvSpPr>
          <p:nvPr>
            <p:ph type="sldNum" sz="quarter" idx="5"/>
          </p:nvPr>
        </p:nvSpPr>
        <p:spPr/>
        <p:txBody>
          <a:bodyPr/>
          <a:lstStyle/>
          <a:p>
            <a:fld id="{EF398D2C-162A-4A1A-A9FA-2CEB8A0CBA9D}" type="slidenum">
              <a:rPr lang="en-US" smtClean="0"/>
              <a:t>20</a:t>
            </a:fld>
            <a:endParaRPr lang="en-US"/>
          </a:p>
        </p:txBody>
      </p:sp>
    </p:spTree>
    <p:extLst>
      <p:ext uri="{BB962C8B-B14F-4D97-AF65-F5344CB8AC3E}">
        <p14:creationId xmlns:p14="http://schemas.microsoft.com/office/powerpoint/2010/main" val="42361464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endParaRPr lang="en-US"/>
          </a:p>
          <a:p>
            <a:r>
              <a:rPr lang="en-US"/>
              <a:t>Add code, explain the improvements of our function</a:t>
            </a:r>
          </a:p>
          <a:p>
            <a:endParaRPr lang="en-US"/>
          </a:p>
        </p:txBody>
      </p:sp>
      <p:sp>
        <p:nvSpPr>
          <p:cNvPr id="4" name="Slide Number Placeholder 3"/>
          <p:cNvSpPr>
            <a:spLocks noGrp="1"/>
          </p:cNvSpPr>
          <p:nvPr>
            <p:ph type="sldNum" sz="quarter" idx="5"/>
          </p:nvPr>
        </p:nvSpPr>
        <p:spPr/>
        <p:txBody>
          <a:bodyPr/>
          <a:lstStyle/>
          <a:p>
            <a:fld id="{EF398D2C-162A-4A1A-A9FA-2CEB8A0CBA9D}" type="slidenum">
              <a:rPr lang="en-US" smtClean="0"/>
              <a:t>21</a:t>
            </a:fld>
            <a:endParaRPr lang="en-US"/>
          </a:p>
        </p:txBody>
      </p:sp>
    </p:spTree>
    <p:extLst>
      <p:ext uri="{BB962C8B-B14F-4D97-AF65-F5344CB8AC3E}">
        <p14:creationId xmlns:p14="http://schemas.microsoft.com/office/powerpoint/2010/main" val="25540088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The actual optimizations are pretty Python specific but we will happily go further into it if anyone has any questions about it.</a:t>
            </a:r>
          </a:p>
          <a:p>
            <a:r>
              <a:rPr lang="en-US"/>
              <a:t>- The main optimizations came in the form of utilization of the Pytorch function .cat over the generic python function .extend.</a:t>
            </a:r>
          </a:p>
          <a:p>
            <a:r>
              <a:rPr lang="en-US"/>
              <a:t>- The .cat function is specifically developed for our use case.</a:t>
            </a:r>
          </a:p>
        </p:txBody>
      </p:sp>
      <p:sp>
        <p:nvSpPr>
          <p:cNvPr id="4" name="Slide Number Placeholder 3"/>
          <p:cNvSpPr>
            <a:spLocks noGrp="1"/>
          </p:cNvSpPr>
          <p:nvPr>
            <p:ph type="sldNum" sz="quarter" idx="5"/>
          </p:nvPr>
        </p:nvSpPr>
        <p:spPr/>
        <p:txBody>
          <a:bodyPr/>
          <a:lstStyle/>
          <a:p>
            <a:fld id="{EF398D2C-162A-4A1A-A9FA-2CEB8A0CBA9D}" type="slidenum">
              <a:rPr lang="en-US" smtClean="0"/>
              <a:t>22</a:t>
            </a:fld>
            <a:endParaRPr lang="en-US"/>
          </a:p>
        </p:txBody>
      </p:sp>
    </p:spTree>
    <p:extLst>
      <p:ext uri="{BB962C8B-B14F-4D97-AF65-F5344CB8AC3E}">
        <p14:creationId xmlns:p14="http://schemas.microsoft.com/office/powerpoint/2010/main" val="988556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r>
              <a:rPr lang="en-US"/>
              <a:t>Summarize this slide so that we can go more in depth into the working functions. Use this slide to explain tensors</a:t>
            </a:r>
          </a:p>
        </p:txBody>
      </p:sp>
      <p:sp>
        <p:nvSpPr>
          <p:cNvPr id="4" name="Slide Number Placeholder 3"/>
          <p:cNvSpPr>
            <a:spLocks noGrp="1"/>
          </p:cNvSpPr>
          <p:nvPr>
            <p:ph type="sldNum" sz="quarter" idx="5"/>
          </p:nvPr>
        </p:nvSpPr>
        <p:spPr/>
        <p:txBody>
          <a:bodyPr/>
          <a:lstStyle/>
          <a:p>
            <a:fld id="{EF398D2C-162A-4A1A-A9FA-2CEB8A0CBA9D}" type="slidenum">
              <a:rPr lang="en-US" smtClean="0"/>
              <a:t>23</a:t>
            </a:fld>
            <a:endParaRPr lang="en-US"/>
          </a:p>
        </p:txBody>
      </p:sp>
    </p:spTree>
    <p:extLst>
      <p:ext uri="{BB962C8B-B14F-4D97-AF65-F5344CB8AC3E}">
        <p14:creationId xmlns:p14="http://schemas.microsoft.com/office/powerpoint/2010/main" val="30829026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24</a:t>
            </a:fld>
            <a:endParaRPr lang="en-US"/>
          </a:p>
        </p:txBody>
      </p:sp>
    </p:spTree>
    <p:extLst>
      <p:ext uri="{BB962C8B-B14F-4D97-AF65-F5344CB8AC3E}">
        <p14:creationId xmlns:p14="http://schemas.microsoft.com/office/powerpoint/2010/main" val="3846554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3</a:t>
            </a:fld>
            <a:endParaRPr lang="en-US"/>
          </a:p>
        </p:txBody>
      </p:sp>
    </p:spTree>
    <p:extLst>
      <p:ext uri="{BB962C8B-B14F-4D97-AF65-F5344CB8AC3E}">
        <p14:creationId xmlns:p14="http://schemas.microsoft.com/office/powerpoint/2010/main" val="36650311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25</a:t>
            </a:fld>
            <a:endParaRPr lang="en-US"/>
          </a:p>
        </p:txBody>
      </p:sp>
    </p:spTree>
    <p:extLst>
      <p:ext uri="{BB962C8B-B14F-4D97-AF65-F5344CB8AC3E}">
        <p14:creationId xmlns:p14="http://schemas.microsoft.com/office/powerpoint/2010/main" val="14652143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Satrant</a:t>
            </a:r>
          </a:p>
        </p:txBody>
      </p:sp>
      <p:sp>
        <p:nvSpPr>
          <p:cNvPr id="4" name="Slide Number Placeholder 3"/>
          <p:cNvSpPr>
            <a:spLocks noGrp="1"/>
          </p:cNvSpPr>
          <p:nvPr>
            <p:ph type="sldNum" sz="quarter" idx="5"/>
          </p:nvPr>
        </p:nvSpPr>
        <p:spPr/>
        <p:txBody>
          <a:bodyPr/>
          <a:lstStyle/>
          <a:p>
            <a:fld id="{EF398D2C-162A-4A1A-A9FA-2CEB8A0CBA9D}" type="slidenum">
              <a:rPr lang="en-US" smtClean="0"/>
              <a:t>26</a:t>
            </a:fld>
            <a:endParaRPr lang="en-US"/>
          </a:p>
        </p:txBody>
      </p:sp>
    </p:spTree>
    <p:extLst>
      <p:ext uri="{BB962C8B-B14F-4D97-AF65-F5344CB8AC3E}">
        <p14:creationId xmlns:p14="http://schemas.microsoft.com/office/powerpoint/2010/main" val="2875170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F398D2C-162A-4A1A-A9FA-2CEB8A0CBA9D}" type="slidenum">
              <a:rPr lang="en-US" smtClean="0"/>
              <a:t>27</a:t>
            </a:fld>
            <a:endParaRPr lang="en-US"/>
          </a:p>
        </p:txBody>
      </p:sp>
    </p:spTree>
    <p:extLst>
      <p:ext uri="{BB962C8B-B14F-4D97-AF65-F5344CB8AC3E}">
        <p14:creationId xmlns:p14="http://schemas.microsoft.com/office/powerpoint/2010/main" val="3770955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a:p>
            <a:r>
              <a:rPr lang="en-US"/>
              <a:t>I think we could get a much better example for this: maybe something about US history?</a:t>
            </a:r>
          </a:p>
          <a:p>
            <a:r>
              <a:rPr lang="en-US"/>
              <a:t>We are not totally sure about this function. What we expect is not always what happens</a:t>
            </a:r>
          </a:p>
        </p:txBody>
      </p:sp>
      <p:sp>
        <p:nvSpPr>
          <p:cNvPr id="4" name="Slide Number Placeholder 3"/>
          <p:cNvSpPr>
            <a:spLocks noGrp="1"/>
          </p:cNvSpPr>
          <p:nvPr>
            <p:ph type="sldNum" sz="quarter" idx="5"/>
          </p:nvPr>
        </p:nvSpPr>
        <p:spPr/>
        <p:txBody>
          <a:bodyPr/>
          <a:lstStyle/>
          <a:p>
            <a:fld id="{EF398D2C-162A-4A1A-A9FA-2CEB8A0CBA9D}" type="slidenum">
              <a:rPr lang="en-US" smtClean="0"/>
              <a:t>29</a:t>
            </a:fld>
            <a:endParaRPr lang="en-US"/>
          </a:p>
        </p:txBody>
      </p:sp>
    </p:spTree>
    <p:extLst>
      <p:ext uri="{BB962C8B-B14F-4D97-AF65-F5344CB8AC3E}">
        <p14:creationId xmlns:p14="http://schemas.microsoft.com/office/powerpoint/2010/main" val="27179699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30</a:t>
            </a:fld>
            <a:endParaRPr lang="en-US"/>
          </a:p>
        </p:txBody>
      </p:sp>
    </p:spTree>
    <p:extLst>
      <p:ext uri="{BB962C8B-B14F-4D97-AF65-F5344CB8AC3E}">
        <p14:creationId xmlns:p14="http://schemas.microsoft.com/office/powerpoint/2010/main" val="3061873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amount of testing we performed was fairly minor but was as much we could do given our 8-week time constraint. So, the conclusions we could draw from injecting these models with errors are not as in depth as they would be if we had less limitation on time. It is evident that the 4 models we tested on, gpt2, </a:t>
            </a:r>
            <a:r>
              <a:rPr lang="en-US" dirty="0" err="1"/>
              <a:t>bert</a:t>
            </a:r>
            <a:r>
              <a:rPr lang="en-US" dirty="0"/>
              <a:t>, </a:t>
            </a:r>
            <a:r>
              <a:rPr lang="en-US" dirty="0" err="1"/>
              <a:t>bart</a:t>
            </a:r>
            <a:r>
              <a:rPr lang="en-US" dirty="0"/>
              <a:t>, and Roberta, are very sensitive to these error injections, even with bit error injection, the output is still vastly different. In the future, we’d like to be able to draw more analytical conclusions with our tool through high level observation.</a:t>
            </a:r>
          </a:p>
          <a:p>
            <a:endParaRPr lang="en-US" dirty="0"/>
          </a:p>
        </p:txBody>
      </p:sp>
      <p:sp>
        <p:nvSpPr>
          <p:cNvPr id="4" name="Slide Number Placeholder 3"/>
          <p:cNvSpPr>
            <a:spLocks noGrp="1"/>
          </p:cNvSpPr>
          <p:nvPr>
            <p:ph type="sldNum" sz="quarter" idx="5"/>
          </p:nvPr>
        </p:nvSpPr>
        <p:spPr/>
        <p:txBody>
          <a:bodyPr/>
          <a:lstStyle/>
          <a:p>
            <a:fld id="{EF398D2C-162A-4A1A-A9FA-2CEB8A0CBA9D}" type="slidenum">
              <a:rPr lang="en-US" smtClean="0"/>
              <a:t>34</a:t>
            </a:fld>
            <a:endParaRPr lang="en-US"/>
          </a:p>
        </p:txBody>
      </p:sp>
    </p:spTree>
    <p:extLst>
      <p:ext uri="{BB962C8B-B14F-4D97-AF65-F5344CB8AC3E}">
        <p14:creationId xmlns:p14="http://schemas.microsoft.com/office/powerpoint/2010/main" val="31658862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Kieran</a:t>
            </a:r>
          </a:p>
        </p:txBody>
      </p:sp>
      <p:sp>
        <p:nvSpPr>
          <p:cNvPr id="4" name="Slide Number Placeholder 3"/>
          <p:cNvSpPr>
            <a:spLocks noGrp="1"/>
          </p:cNvSpPr>
          <p:nvPr>
            <p:ph type="sldNum" sz="quarter" idx="5"/>
          </p:nvPr>
        </p:nvSpPr>
        <p:spPr/>
        <p:txBody>
          <a:bodyPr/>
          <a:lstStyle/>
          <a:p>
            <a:fld id="{EF398D2C-162A-4A1A-A9FA-2CEB8A0CBA9D}" type="slidenum">
              <a:rPr lang="en-US" smtClean="0"/>
              <a:t>35</a:t>
            </a:fld>
            <a:endParaRPr lang="en-US"/>
          </a:p>
        </p:txBody>
      </p:sp>
    </p:spTree>
    <p:extLst>
      <p:ext uri="{BB962C8B-B14F-4D97-AF65-F5344CB8AC3E}">
        <p14:creationId xmlns:p14="http://schemas.microsoft.com/office/powerpoint/2010/main" val="6279430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r>
              <a:rPr lang="en-US"/>
              <a:t>Maybe focus on the reasoning for why we want to make a website instead of the constraints. We want the general audience to play around with our project to get a better understanding of what we are doing. In addition, for developers to try to use our project through code it would take around 3 hours to get everything running. The website gives a developer the ability to quickly see the capability of our project and generate their interest.</a:t>
            </a:r>
          </a:p>
          <a:p>
            <a:endParaRPr lang="en-US"/>
          </a:p>
        </p:txBody>
      </p:sp>
      <p:sp>
        <p:nvSpPr>
          <p:cNvPr id="4" name="Slide Number Placeholder 3"/>
          <p:cNvSpPr>
            <a:spLocks noGrp="1"/>
          </p:cNvSpPr>
          <p:nvPr>
            <p:ph type="sldNum" sz="quarter" idx="5"/>
          </p:nvPr>
        </p:nvSpPr>
        <p:spPr/>
        <p:txBody>
          <a:bodyPr/>
          <a:lstStyle/>
          <a:p>
            <a:fld id="{EF398D2C-162A-4A1A-A9FA-2CEB8A0CBA9D}" type="slidenum">
              <a:rPr lang="en-US" smtClean="0"/>
              <a:t>37</a:t>
            </a:fld>
            <a:endParaRPr lang="en-US"/>
          </a:p>
        </p:txBody>
      </p:sp>
    </p:spTree>
    <p:extLst>
      <p:ext uri="{BB962C8B-B14F-4D97-AF65-F5344CB8AC3E}">
        <p14:creationId xmlns:p14="http://schemas.microsoft.com/office/powerpoint/2010/main" val="19260536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r>
              <a:rPr lang="en-US"/>
              <a:t>Highlight that we want to do experimentation and validation</a:t>
            </a:r>
          </a:p>
          <a:p>
            <a:r>
              <a:rPr lang="en-US"/>
              <a:t>Could make applicable to larger models like gpt4?</a:t>
            </a:r>
          </a:p>
        </p:txBody>
      </p:sp>
      <p:sp>
        <p:nvSpPr>
          <p:cNvPr id="4" name="Slide Number Placeholder 3"/>
          <p:cNvSpPr>
            <a:spLocks noGrp="1"/>
          </p:cNvSpPr>
          <p:nvPr>
            <p:ph type="sldNum" sz="quarter" idx="5"/>
          </p:nvPr>
        </p:nvSpPr>
        <p:spPr/>
        <p:txBody>
          <a:bodyPr/>
          <a:lstStyle/>
          <a:p>
            <a:fld id="{EF398D2C-162A-4A1A-A9FA-2CEB8A0CBA9D}" type="slidenum">
              <a:rPr lang="en-US" smtClean="0"/>
              <a:t>39</a:t>
            </a:fld>
            <a:endParaRPr lang="en-US"/>
          </a:p>
        </p:txBody>
      </p:sp>
    </p:spTree>
    <p:extLst>
      <p:ext uri="{BB962C8B-B14F-4D97-AF65-F5344CB8AC3E}">
        <p14:creationId xmlns:p14="http://schemas.microsoft.com/office/powerpoint/2010/main" val="29071107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p:txBody>
      </p:sp>
      <p:sp>
        <p:nvSpPr>
          <p:cNvPr id="4" name="Slide Number Placeholder 3"/>
          <p:cNvSpPr>
            <a:spLocks noGrp="1"/>
          </p:cNvSpPr>
          <p:nvPr>
            <p:ph type="sldNum" sz="quarter" idx="5"/>
          </p:nvPr>
        </p:nvSpPr>
        <p:spPr/>
        <p:txBody>
          <a:bodyPr/>
          <a:lstStyle/>
          <a:p>
            <a:fld id="{EF398D2C-162A-4A1A-A9FA-2CEB8A0CBA9D}" type="slidenum">
              <a:rPr lang="en-US" smtClean="0"/>
              <a:t>40</a:t>
            </a:fld>
            <a:endParaRPr lang="en-US"/>
          </a:p>
        </p:txBody>
      </p:sp>
    </p:spTree>
    <p:extLst>
      <p:ext uri="{BB962C8B-B14F-4D97-AF65-F5344CB8AC3E}">
        <p14:creationId xmlns:p14="http://schemas.microsoft.com/office/powerpoint/2010/main" val="11428156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Satrant</a:t>
            </a:r>
            <a:endParaRPr lang="en-US"/>
          </a:p>
          <a:p>
            <a:r>
              <a:rPr lang="en-US">
                <a:ea typeface="Calibri"/>
                <a:cs typeface="Calibri"/>
              </a:rPr>
              <a:t>Car that built itself, the people that built it don't really know how it did it.</a:t>
            </a:r>
            <a:endParaRPr lang="en-US"/>
          </a:p>
          <a:p>
            <a:r>
              <a:rPr lang="en-US">
                <a:ea typeface="Calibri"/>
                <a:cs typeface="Calibri"/>
              </a:rPr>
              <a:t>What we’re doing is helping them find out what it is made of and where it can fail</a:t>
            </a:r>
          </a:p>
          <a:p>
            <a:r>
              <a:rPr lang="en-US">
                <a:ea typeface="Calibri"/>
                <a:cs typeface="Calibri"/>
              </a:rPr>
              <a:t>We’re curious?</a:t>
            </a:r>
          </a:p>
          <a:p>
            <a:r>
              <a:rPr lang="en-US">
                <a:ea typeface="Calibri"/>
                <a:cs typeface="Calibri"/>
              </a:rPr>
              <a:t>Timeline has been very short and there hasn’t been a full assessment of its abilities, very few are looking at the vulnerabilities. Shining the light on the vulnerabilities, everyone else is doing optimization.</a:t>
            </a:r>
          </a:p>
        </p:txBody>
      </p:sp>
      <p:sp>
        <p:nvSpPr>
          <p:cNvPr id="4" name="Slide Number Placeholder 3"/>
          <p:cNvSpPr>
            <a:spLocks noGrp="1"/>
          </p:cNvSpPr>
          <p:nvPr>
            <p:ph type="sldNum" sz="quarter" idx="5"/>
          </p:nvPr>
        </p:nvSpPr>
        <p:spPr/>
        <p:txBody>
          <a:bodyPr/>
          <a:lstStyle/>
          <a:p>
            <a:fld id="{EF398D2C-162A-4A1A-A9FA-2CEB8A0CBA9D}" type="slidenum">
              <a:rPr lang="en-US" smtClean="0"/>
              <a:t>4</a:t>
            </a:fld>
            <a:endParaRPr lang="en-US"/>
          </a:p>
        </p:txBody>
      </p:sp>
    </p:spTree>
    <p:extLst>
      <p:ext uri="{BB962C8B-B14F-4D97-AF65-F5344CB8AC3E}">
        <p14:creationId xmlns:p14="http://schemas.microsoft.com/office/powerpoint/2010/main" val="9604371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Kieran</a:t>
            </a:r>
          </a:p>
          <a:p>
            <a:r>
              <a:rPr lang="en-US"/>
              <a:t>Add </a:t>
            </a:r>
            <a:r>
              <a:rPr lang="en-US" err="1"/>
              <a:t>github</a:t>
            </a:r>
            <a:r>
              <a:rPr lang="en-US"/>
              <a:t> right after?</a:t>
            </a:r>
          </a:p>
        </p:txBody>
      </p:sp>
      <p:sp>
        <p:nvSpPr>
          <p:cNvPr id="4" name="Slide Number Placeholder 3"/>
          <p:cNvSpPr>
            <a:spLocks noGrp="1"/>
          </p:cNvSpPr>
          <p:nvPr>
            <p:ph type="sldNum" sz="quarter" idx="5"/>
          </p:nvPr>
        </p:nvSpPr>
        <p:spPr/>
        <p:txBody>
          <a:bodyPr/>
          <a:lstStyle/>
          <a:p>
            <a:fld id="{EF398D2C-162A-4A1A-A9FA-2CEB8A0CBA9D}" type="slidenum">
              <a:rPr lang="en-US" smtClean="0"/>
              <a:t>46</a:t>
            </a:fld>
            <a:endParaRPr lang="en-US"/>
          </a:p>
        </p:txBody>
      </p:sp>
    </p:spTree>
    <p:extLst>
      <p:ext uri="{BB962C8B-B14F-4D97-AF65-F5344CB8AC3E}">
        <p14:creationId xmlns:p14="http://schemas.microsoft.com/office/powerpoint/2010/main" val="3285558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Alex</a:t>
            </a:r>
          </a:p>
        </p:txBody>
      </p:sp>
      <p:sp>
        <p:nvSpPr>
          <p:cNvPr id="4" name="Slide Number Placeholder 3"/>
          <p:cNvSpPr>
            <a:spLocks noGrp="1"/>
          </p:cNvSpPr>
          <p:nvPr>
            <p:ph type="sldNum" sz="quarter" idx="5"/>
          </p:nvPr>
        </p:nvSpPr>
        <p:spPr/>
        <p:txBody>
          <a:bodyPr/>
          <a:lstStyle/>
          <a:p>
            <a:fld id="{EF398D2C-162A-4A1A-A9FA-2CEB8A0CBA9D}" type="slidenum">
              <a:rPr lang="en-US" smtClean="0"/>
              <a:t>5</a:t>
            </a:fld>
            <a:endParaRPr lang="en-US"/>
          </a:p>
        </p:txBody>
      </p:sp>
    </p:spTree>
    <p:extLst>
      <p:ext uri="{BB962C8B-B14F-4D97-AF65-F5344CB8AC3E}">
        <p14:creationId xmlns:p14="http://schemas.microsoft.com/office/powerpoint/2010/main" val="3883174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Satrant </a:t>
            </a:r>
          </a:p>
          <a:p>
            <a:r>
              <a:rPr lang="en-US">
                <a:ea typeface="Calibri"/>
                <a:cs typeface="Calibri"/>
              </a:rPr>
              <a:t>Very fast moving development after a fairly long history of being around. </a:t>
            </a:r>
          </a:p>
          <a:p>
            <a:r>
              <a:rPr lang="en-US">
                <a:ea typeface="Calibri"/>
                <a:cs typeface="Calibri"/>
              </a:rPr>
              <a:t>Very recent explosion has caused massive interest to be drawn to NLP so there is just not that much info about. </a:t>
            </a:r>
            <a:endParaRPr lang="en-US"/>
          </a:p>
        </p:txBody>
      </p:sp>
      <p:sp>
        <p:nvSpPr>
          <p:cNvPr id="4" name="Slide Number Placeholder 3"/>
          <p:cNvSpPr>
            <a:spLocks noGrp="1"/>
          </p:cNvSpPr>
          <p:nvPr>
            <p:ph type="sldNum" sz="quarter" idx="5"/>
          </p:nvPr>
        </p:nvSpPr>
        <p:spPr/>
        <p:txBody>
          <a:bodyPr/>
          <a:lstStyle/>
          <a:p>
            <a:fld id="{EF398D2C-162A-4A1A-A9FA-2CEB8A0CBA9D}" type="slidenum">
              <a:rPr lang="en-US" smtClean="0"/>
              <a:t>6</a:t>
            </a:fld>
            <a:endParaRPr lang="en-US"/>
          </a:p>
        </p:txBody>
      </p:sp>
    </p:spTree>
    <p:extLst>
      <p:ext uri="{BB962C8B-B14F-4D97-AF65-F5344CB8AC3E}">
        <p14:creationId xmlns:p14="http://schemas.microsoft.com/office/powerpoint/2010/main" val="113160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ChatGPT has exploded the market for the NLP space, reaching 1 million users in just 5 days. much faster than other big tech companies</a:t>
            </a:r>
          </a:p>
          <a:p>
            <a:r>
              <a:rPr lang="en-US"/>
              <a:t>- Microsoft and Google are investing a ton of money into the NLP model space</a:t>
            </a:r>
          </a:p>
          <a:p>
            <a:r>
              <a:rPr lang="en-US"/>
              <a:t>- This goes to show how serious this technology is</a:t>
            </a:r>
          </a:p>
          <a:p>
            <a:r>
              <a:rPr lang="en-US"/>
              <a:t>- and how it has the potential to be in every business around the world</a:t>
            </a:r>
          </a:p>
          <a:p>
            <a:r>
              <a:rPr lang="en-US"/>
              <a:t>- Our product is geared towards helping developers understand the limits of these language models and the robustness, or how resistant they are to making mistakes</a:t>
            </a:r>
          </a:p>
          <a:p>
            <a:r>
              <a:rPr lang="en-US"/>
              <a:t>- A lot of companies are focusing on getting their model to be more advanced and safe as quickly as possible.</a:t>
            </a:r>
          </a:p>
          <a:p>
            <a:r>
              <a:rPr lang="en-US"/>
              <a:t>- But they may be ignoring potential weaknesses from hardware errors.</a:t>
            </a:r>
          </a:p>
          <a:p>
            <a:r>
              <a:rPr lang="en-US"/>
              <a:t>- Our research on the impact of these hardware errors specifically on NLP models is the first of its kind in this space.</a:t>
            </a:r>
          </a:p>
        </p:txBody>
      </p:sp>
      <p:sp>
        <p:nvSpPr>
          <p:cNvPr id="4" name="Slide Number Placeholder 3"/>
          <p:cNvSpPr>
            <a:spLocks noGrp="1"/>
          </p:cNvSpPr>
          <p:nvPr>
            <p:ph type="sldNum" sz="quarter" idx="5"/>
          </p:nvPr>
        </p:nvSpPr>
        <p:spPr/>
        <p:txBody>
          <a:bodyPr/>
          <a:lstStyle/>
          <a:p>
            <a:fld id="{EF398D2C-162A-4A1A-A9FA-2CEB8A0CBA9D}" type="slidenum">
              <a:rPr lang="en-US" smtClean="0"/>
              <a:t>7</a:t>
            </a:fld>
            <a:endParaRPr lang="en-US"/>
          </a:p>
        </p:txBody>
      </p:sp>
    </p:spTree>
    <p:extLst>
      <p:ext uri="{BB962C8B-B14F-4D97-AF65-F5344CB8AC3E}">
        <p14:creationId xmlns:p14="http://schemas.microsoft.com/office/powerpoint/2010/main" val="3102061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In order to answer the question, what are the limits of language models, we will focus on hardware errors, specifically bit flips; and their impact on the responses of the Chatbots.</a:t>
            </a:r>
          </a:p>
          <a:p>
            <a:r>
              <a:rPr lang="en-US"/>
              <a:t>- To do this, we will be simulating hardware errors through software instead of creating them at the hardware level</a:t>
            </a:r>
          </a:p>
          <a:p>
            <a:r>
              <a:rPr lang="en-US"/>
              <a:t>- We will be injecting the errors into the layers of the language model</a:t>
            </a:r>
          </a:p>
          <a:p>
            <a:r>
              <a:rPr lang="en-US"/>
              <a:t>- To make our tool accessible, we will make a website that can clearly show the impact of the errors through chatbots</a:t>
            </a:r>
          </a:p>
        </p:txBody>
      </p:sp>
      <p:sp>
        <p:nvSpPr>
          <p:cNvPr id="4" name="Slide Number Placeholder 3"/>
          <p:cNvSpPr>
            <a:spLocks noGrp="1"/>
          </p:cNvSpPr>
          <p:nvPr>
            <p:ph type="sldNum" sz="quarter" idx="5"/>
          </p:nvPr>
        </p:nvSpPr>
        <p:spPr/>
        <p:txBody>
          <a:bodyPr/>
          <a:lstStyle/>
          <a:p>
            <a:fld id="{EF398D2C-162A-4A1A-A9FA-2CEB8A0CBA9D}" type="slidenum">
              <a:rPr lang="en-US" smtClean="0"/>
              <a:t>11</a:t>
            </a:fld>
            <a:endParaRPr lang="en-US"/>
          </a:p>
        </p:txBody>
      </p:sp>
    </p:spTree>
    <p:extLst>
      <p:ext uri="{BB962C8B-B14F-4D97-AF65-F5344CB8AC3E}">
        <p14:creationId xmlns:p14="http://schemas.microsoft.com/office/powerpoint/2010/main" val="6223640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Liam</a:t>
            </a:r>
          </a:p>
          <a:p>
            <a:r>
              <a:rPr lang="en-US"/>
              <a:t>Introduce bitflips before story and there impact in our project. Connect story to our project</a:t>
            </a:r>
          </a:p>
        </p:txBody>
      </p:sp>
      <p:sp>
        <p:nvSpPr>
          <p:cNvPr id="4" name="Slide Number Placeholder 3"/>
          <p:cNvSpPr>
            <a:spLocks noGrp="1"/>
          </p:cNvSpPr>
          <p:nvPr>
            <p:ph type="sldNum" sz="quarter" idx="5"/>
          </p:nvPr>
        </p:nvSpPr>
        <p:spPr/>
        <p:txBody>
          <a:bodyPr/>
          <a:lstStyle/>
          <a:p>
            <a:fld id="{EF398D2C-162A-4A1A-A9FA-2CEB8A0CBA9D}" type="slidenum">
              <a:rPr lang="en-US" smtClean="0"/>
              <a:t>13</a:t>
            </a:fld>
            <a:endParaRPr lang="en-US"/>
          </a:p>
        </p:txBody>
      </p:sp>
    </p:spTree>
    <p:extLst>
      <p:ext uri="{BB962C8B-B14F-4D97-AF65-F5344CB8AC3E}">
        <p14:creationId xmlns:p14="http://schemas.microsoft.com/office/powerpoint/2010/main" val="33351024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Satrant</a:t>
            </a:r>
          </a:p>
          <a:p>
            <a:r>
              <a:rPr lang="en-US"/>
              <a:t>How can these simulated attacks model the real world?</a:t>
            </a:r>
          </a:p>
        </p:txBody>
      </p:sp>
      <p:sp>
        <p:nvSpPr>
          <p:cNvPr id="4" name="Slide Number Placeholder 3"/>
          <p:cNvSpPr>
            <a:spLocks noGrp="1"/>
          </p:cNvSpPr>
          <p:nvPr>
            <p:ph type="sldNum" sz="quarter" idx="5"/>
          </p:nvPr>
        </p:nvSpPr>
        <p:spPr/>
        <p:txBody>
          <a:bodyPr/>
          <a:lstStyle/>
          <a:p>
            <a:fld id="{EF398D2C-162A-4A1A-A9FA-2CEB8A0CBA9D}" type="slidenum">
              <a:rPr lang="en-US" smtClean="0"/>
              <a:t>14</a:t>
            </a:fld>
            <a:endParaRPr lang="en-US"/>
          </a:p>
        </p:txBody>
      </p:sp>
    </p:spTree>
    <p:extLst>
      <p:ext uri="{BB962C8B-B14F-4D97-AF65-F5344CB8AC3E}">
        <p14:creationId xmlns:p14="http://schemas.microsoft.com/office/powerpoint/2010/main" val="2109465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lumMod val="75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61872" y="758952"/>
            <a:ext cx="9418320" cy="4041648"/>
          </a:xfrm>
        </p:spPr>
        <p:txBody>
          <a:bodyPr anchor="b">
            <a:normAutofit/>
          </a:bodyPr>
          <a:lstStyle>
            <a:lvl1pPr algn="l">
              <a:lnSpc>
                <a:spcPct val="85000"/>
              </a:lnSpc>
              <a:defRPr sz="7200" baseline="0">
                <a:solidFill>
                  <a:schemeClr val="tx1"/>
                </a:solidFill>
              </a:defRPr>
            </a:lvl1pPr>
          </a:lstStyle>
          <a:p>
            <a:r>
              <a:rPr lang="en-US"/>
              <a:t>Click to edit Master title style</a:t>
            </a:r>
          </a:p>
        </p:txBody>
      </p:sp>
      <p:sp>
        <p:nvSpPr>
          <p:cNvPr id="3" name="Subtitle 2"/>
          <p:cNvSpPr>
            <a:spLocks noGrp="1"/>
          </p:cNvSpPr>
          <p:nvPr>
            <p:ph type="subTitle" idx="1"/>
          </p:nvPr>
        </p:nvSpPr>
        <p:spPr>
          <a:xfrm>
            <a:off x="1261872" y="4800600"/>
            <a:ext cx="9418320" cy="1691640"/>
          </a:xfrm>
        </p:spPr>
        <p:txBody>
          <a:bodyPr>
            <a:normAutofit/>
          </a:bodyPr>
          <a:lstStyle>
            <a:lvl1pPr marL="0" indent="0" algn="l">
              <a:buNone/>
              <a:defRPr sz="2200" baseline="0">
                <a:solidFill>
                  <a:schemeClr val="tx1">
                    <a:lumMod val="75000"/>
                  </a:schemeClr>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lvl1pPr>
              <a:defRPr>
                <a:solidFill>
                  <a:schemeClr val="tx1">
                    <a:lumMod val="50000"/>
                  </a:schemeClr>
                </a:solidFill>
              </a:defRPr>
            </a:lvl1pPr>
          </a:lstStyle>
          <a:p>
            <a:fld id="{9E016143-E03C-4CFD-AFDC-14E5BDEA754C}" type="datetimeFigureOut">
              <a:rPr lang="en-US" dirty="0"/>
              <a:t>7/24/2023</a:t>
            </a:fld>
            <a:endParaRPr lang="en-US"/>
          </a:p>
        </p:txBody>
      </p:sp>
      <p:sp>
        <p:nvSpPr>
          <p:cNvPr id="5" name="Footer Placeholder 4"/>
          <p:cNvSpPr>
            <a:spLocks noGrp="1"/>
          </p:cNvSpPr>
          <p:nvPr>
            <p:ph type="ftr" sz="quarter" idx="11"/>
          </p:nvPr>
        </p:nvSpPr>
        <p:spPr/>
        <p:txBody>
          <a:bodyPr/>
          <a:lstStyle>
            <a:lvl1pPr>
              <a:defRPr>
                <a:solidFill>
                  <a:schemeClr val="tx1">
                    <a:lumMod val="6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lumMod val="65000"/>
                  </a:schemeClr>
                </a:solidFill>
              </a:defRPr>
            </a:lvl1pPr>
          </a:lstStyle>
          <a:p>
            <a:fld id="{4FAB73BC-B049-4115-A692-8D63A059BFB8}" type="slidenum">
              <a:rPr lang="en-US" dirty="0"/>
              <a:pPr/>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87238535"/>
      </p:ext>
    </p:extLst>
  </p:cSld>
  <p:clrMapOvr>
    <a:overrideClrMapping bg1="dk1" tx1="lt1" bg2="dk2" tx2="lt2" accent1="accent1" accent2="accent2" accent3="accent3" accent4="accent4" accent5="accent5" accent6="accent6" hlink="hlink" folHlink="folHlink"/>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033E54A-A8CA-48C1-9504-691B58049D29}" type="datetimeFigureOut">
              <a:rPr lang="en-US" dirty="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386008800"/>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48700" y="381000"/>
            <a:ext cx="2476500" cy="589756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2000" y="381000"/>
            <a:ext cx="7734300" cy="58975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5F6C806-BBF7-471C-9527-881CE2266695}" type="datetimeFigureOut">
              <a:rPr lang="en-US" dirty="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068463587"/>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8C94063-DF36-4330-A365-08DA1FA5B7D6}" type="datetimeFigureOut">
              <a:rPr lang="en-US" dirty="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64056339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61872" y="758952"/>
            <a:ext cx="9418320" cy="4041648"/>
          </a:xfrm>
        </p:spPr>
        <p:txBody>
          <a:bodyPr anchor="b">
            <a:normAutofit/>
          </a:bodyPr>
          <a:lstStyle>
            <a:lvl1pPr>
              <a:lnSpc>
                <a:spcPct val="85000"/>
              </a:lnSpc>
              <a:defRPr sz="7200" b="0"/>
            </a:lvl1pPr>
          </a:lstStyle>
          <a:p>
            <a:r>
              <a:rPr lang="en-US"/>
              <a:t>Click to edit Master title style</a:t>
            </a:r>
          </a:p>
        </p:txBody>
      </p:sp>
      <p:sp>
        <p:nvSpPr>
          <p:cNvPr id="3" name="Text Placeholder 2"/>
          <p:cNvSpPr>
            <a:spLocks noGrp="1"/>
          </p:cNvSpPr>
          <p:nvPr>
            <p:ph type="body" idx="1"/>
          </p:nvPr>
        </p:nvSpPr>
        <p:spPr>
          <a:xfrm>
            <a:off x="1261872" y="4800600"/>
            <a:ext cx="9418320" cy="1691640"/>
          </a:xfrm>
        </p:spPr>
        <p:txBody>
          <a:bodyPr anchor="t">
            <a:normAutofit/>
          </a:bodyPr>
          <a:lstStyle>
            <a:lvl1pPr marL="0" indent="0">
              <a:buNone/>
              <a:defRPr sz="22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08A7C6C-0F39-4D70-8E8D-FE5B9C95FA73}" type="datetimeFigureOut">
              <a:rPr lang="en-US" dirty="0"/>
              <a:t>7/24/2023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a:p>
        </p:txBody>
      </p:sp>
      <p:sp>
        <p:nvSpPr>
          <p:cNvPr id="7" name="Rectangle 6"/>
          <p:cNvSpPr/>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855991440"/>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261872"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26480" y="1828800"/>
            <a:ext cx="4480560" cy="4351337"/>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FCFA4AC-08CC-42CE-BD01-C191750A04EC}" type="datetimeFigureOut">
              <a:rPr lang="en-US" dirty="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798665994"/>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61872" y="1713655"/>
            <a:ext cx="4480560" cy="731520"/>
          </a:xfrm>
        </p:spPr>
        <p:txBody>
          <a:bodyPr anchor="b">
            <a:normAutofit/>
          </a:bodyPr>
          <a:lstStyle>
            <a:lvl1pPr marL="0" indent="0">
              <a:spcBef>
                <a:spcPts val="0"/>
              </a:spcBef>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61872"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26480" y="1713655"/>
            <a:ext cx="4480560" cy="731520"/>
          </a:xfrm>
        </p:spPr>
        <p:txBody>
          <a:bodyPr anchor="b">
            <a:normAutofit/>
          </a:bodyPr>
          <a:lstStyle>
            <a:lvl1pPr marL="0" indent="0">
              <a:lnSpc>
                <a:spcPct val="95000"/>
              </a:lnSpc>
              <a:spcBef>
                <a:spcPts val="0"/>
              </a:spcBef>
              <a:buNone/>
              <a:defRPr lang="en-US" sz="2000" b="0" kern="1200" dirty="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2000"/>
              </a:spcBef>
              <a:buFontTx/>
              <a:buNone/>
            </a:pPr>
            <a:r>
              <a:rPr lang="en-US"/>
              <a:t>Click to edit Master text styles</a:t>
            </a:r>
          </a:p>
        </p:txBody>
      </p:sp>
      <p:sp>
        <p:nvSpPr>
          <p:cNvPr id="6" name="Content Placeholder 5"/>
          <p:cNvSpPr>
            <a:spLocks noGrp="1"/>
          </p:cNvSpPr>
          <p:nvPr>
            <p:ph sz="quarter" idx="4"/>
          </p:nvPr>
        </p:nvSpPr>
        <p:spPr>
          <a:xfrm>
            <a:off x="6126480" y="2507550"/>
            <a:ext cx="4480560" cy="366465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BA7A723-92A7-435B-B681-F25B092FEFEB}" type="datetimeFigureOut">
              <a:rPr lang="en-US" dirty="0"/>
              <a:t>7/24/2023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771952659"/>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F170639-886C-4FCF-9EAB-ABB5DA3F3F4A}" type="datetimeFigureOut">
              <a:rPr lang="en-US" dirty="0"/>
              <a:t>7/24/2023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323984068"/>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230651-31F4-45D2-98AE-A2108F41BC07}" type="datetimeFigureOut">
              <a:rPr lang="en-US" dirty="0"/>
              <a:t>7/24/2023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3569236972"/>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200400" cy="1600197"/>
          </a:xfrm>
        </p:spPr>
        <p:txBody>
          <a:bodyPr anchor="b">
            <a:normAutofit/>
          </a:bodyPr>
          <a:lstStyle>
            <a:lvl1pPr>
              <a:defRPr sz="3200" b="0" baseline="0"/>
            </a:lvl1pPr>
          </a:lstStyle>
          <a:p>
            <a:r>
              <a:rPr lang="en-US"/>
              <a:t>Click to edit Master title style</a:t>
            </a:r>
          </a:p>
        </p:txBody>
      </p:sp>
      <p:sp>
        <p:nvSpPr>
          <p:cNvPr id="3" name="Content Placeholder 2"/>
          <p:cNvSpPr>
            <a:spLocks noGrp="1"/>
          </p:cNvSpPr>
          <p:nvPr>
            <p:ph idx="1"/>
          </p:nvPr>
        </p:nvSpPr>
        <p:spPr>
          <a:xfrm>
            <a:off x="4504267" y="685800"/>
            <a:ext cx="6079066" cy="5486400"/>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41248" y="2099734"/>
            <a:ext cx="3200400" cy="3810001"/>
          </a:xfrm>
        </p:spPr>
        <p:txBody>
          <a:bodyPr>
            <a:normAutofit/>
          </a:bodyPr>
          <a:lstStyle>
            <a:lvl1pPr marL="0" indent="0">
              <a:lnSpc>
                <a:spcPct val="114000"/>
              </a:lnSpc>
              <a:spcBef>
                <a:spcPts val="800"/>
              </a:spcBef>
              <a:buNone/>
              <a:defRPr sz="13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F53789A-C914-4DB1-8815-80B5EC7335C5}" type="datetimeFigureOut">
              <a:rPr lang="en-US" dirty="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1212743967"/>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5105400"/>
            <a:ext cx="11292840" cy="17526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14400" y="5257800"/>
            <a:ext cx="9982200" cy="914400"/>
          </a:xfrm>
        </p:spPr>
        <p:txBody>
          <a:bodyPr anchor="b">
            <a:normAutofit/>
          </a:bodyPr>
          <a:lstStyle>
            <a:lvl1pPr>
              <a:defRPr sz="2800" b="0">
                <a:solidFill>
                  <a:schemeClr val="bg1"/>
                </a:solidFill>
              </a:defRPr>
            </a:lvl1pPr>
          </a:lstStyle>
          <a:p>
            <a:r>
              <a:rPr lang="en-US"/>
              <a:t>Click to edit Master title style</a:t>
            </a:r>
          </a:p>
        </p:txBody>
      </p:sp>
      <p:sp>
        <p:nvSpPr>
          <p:cNvPr id="3" name="Picture Placeholder 2"/>
          <p:cNvSpPr>
            <a:spLocks noGrp="1" noChangeAspect="1"/>
          </p:cNvSpPr>
          <p:nvPr>
            <p:ph type="pic" idx="1"/>
          </p:nvPr>
        </p:nvSpPr>
        <p:spPr>
          <a:xfrm>
            <a:off x="0" y="0"/>
            <a:ext cx="11292840" cy="5128923"/>
          </a:xfrm>
          <a:blipFill>
            <a:blip r:embed="rId2"/>
            <a:stretch>
              <a:fillRect/>
            </a:stretch>
          </a:blipFill>
        </p:spPr>
        <p:txBody>
          <a:bodyPr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914400" y="6108589"/>
            <a:ext cx="9982200" cy="597011"/>
          </a:xfrm>
        </p:spPr>
        <p:txBody>
          <a:bodyPr>
            <a:normAutofit/>
          </a:bodyPr>
          <a:lstStyle>
            <a:lvl1pPr marL="0" indent="0">
              <a:lnSpc>
                <a:spcPct val="100000"/>
              </a:lnSpc>
              <a:spcBef>
                <a:spcPts val="800"/>
              </a:spcBef>
              <a:buNone/>
              <a:defRPr sz="1300">
                <a:solidFill>
                  <a:schemeClr val="bg1">
                    <a:lumMod val="8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E6440AA-91A0-436F-8FDB-C0F939DCAE21}" type="datetimeFigureOut">
              <a:rPr lang="en-US" dirty="0"/>
              <a:t>7/24/2023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a:p>
        </p:txBody>
      </p:sp>
    </p:spTree>
    <p:extLst>
      <p:ext uri="{BB962C8B-B14F-4D97-AF65-F5344CB8AC3E}">
        <p14:creationId xmlns:p14="http://schemas.microsoft.com/office/powerpoint/2010/main" val="4150045864"/>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261872" y="365760"/>
            <a:ext cx="9692640" cy="1325562"/>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261872" y="1828800"/>
            <a:ext cx="8595360" cy="435133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rot="16200000">
            <a:off x="10797542" y="998537"/>
            <a:ext cx="1904999" cy="365125"/>
          </a:xfrm>
          <a:prstGeom prst="rect">
            <a:avLst/>
          </a:prstGeom>
        </p:spPr>
        <p:txBody>
          <a:bodyPr vert="horz" lIns="91440" tIns="45720" rIns="91440" bIns="45720" rtlCol="0" anchor="ctr"/>
          <a:lstStyle>
            <a:lvl1pPr algn="r">
              <a:defRPr sz="1050" b="0">
                <a:solidFill>
                  <a:schemeClr val="tx2">
                    <a:lumMod val="20000"/>
                    <a:lumOff val="80000"/>
                  </a:schemeClr>
                </a:solidFill>
              </a:defRPr>
            </a:lvl1pPr>
          </a:lstStyle>
          <a:p>
            <a:fld id="{0E59FD0C-5451-4CA0-86AF-E70AE3279989}" type="datetimeFigureOut">
              <a:rPr lang="en-US" dirty="0"/>
              <a:t>7/24/2023</a:t>
            </a:fld>
            <a:endParaRPr lang="en-US"/>
          </a:p>
        </p:txBody>
      </p:sp>
      <p:sp>
        <p:nvSpPr>
          <p:cNvPr id="5" name="Footer Placeholder 4"/>
          <p:cNvSpPr>
            <a:spLocks noGrp="1"/>
          </p:cNvSpPr>
          <p:nvPr>
            <p:ph type="ftr" sz="quarter" idx="3"/>
          </p:nvPr>
        </p:nvSpPr>
        <p:spPr>
          <a:xfrm rot="16200000">
            <a:off x="9959341" y="4046537"/>
            <a:ext cx="3581400" cy="365125"/>
          </a:xfrm>
          <a:prstGeom prst="rect">
            <a:avLst/>
          </a:prstGeom>
        </p:spPr>
        <p:txBody>
          <a:bodyPr vert="horz" lIns="91440" tIns="45720" rIns="91440" bIns="45720" rtlCol="0" anchor="ctr"/>
          <a:lstStyle>
            <a:lvl1pPr algn="l">
              <a:defRPr sz="1050">
                <a:solidFill>
                  <a:schemeClr val="tx2">
                    <a:lumMod val="20000"/>
                    <a:lumOff val="80000"/>
                  </a:schemeClr>
                </a:solidFill>
              </a:defRPr>
            </a:lvl1pPr>
          </a:lstStyle>
          <a:p>
            <a:endParaRPr lang="en-US"/>
          </a:p>
        </p:txBody>
      </p:sp>
      <p:sp>
        <p:nvSpPr>
          <p:cNvPr id="6" name="Slide Number Placeholder 5"/>
          <p:cNvSpPr>
            <a:spLocks noGrp="1"/>
          </p:cNvSpPr>
          <p:nvPr>
            <p:ph type="sldNum" sz="quarter" idx="4"/>
          </p:nvPr>
        </p:nvSpPr>
        <p:spPr>
          <a:xfrm>
            <a:off x="11292840" y="6172200"/>
            <a:ext cx="914400" cy="593725"/>
          </a:xfrm>
          <a:prstGeom prst="rect">
            <a:avLst/>
          </a:prstGeom>
        </p:spPr>
        <p:txBody>
          <a:bodyPr vert="horz" lIns="45720" tIns="45720" rIns="45720" bIns="45720" rtlCol="0" anchor="ctr">
            <a:normAutofit/>
          </a:bodyPr>
          <a:lstStyle>
            <a:lvl1pPr algn="ctr">
              <a:defRPr sz="3600">
                <a:solidFill>
                  <a:schemeClr val="tx2">
                    <a:lumMod val="60000"/>
                    <a:lumOff val="40000"/>
                  </a:schemeClr>
                </a:solidFill>
              </a:defRPr>
            </a:lvl1pPr>
          </a:lstStyle>
          <a:p>
            <a:fld id="{4FAB73BC-B049-4115-A692-8D63A059BFB8}" type="slidenum">
              <a:rPr lang="en-US" dirty="0"/>
              <a:pPr/>
              <a:t>‹#›</a:t>
            </a:fld>
            <a:endParaRPr lang="en-US"/>
          </a:p>
        </p:txBody>
      </p:sp>
    </p:spTree>
    <p:extLst>
      <p:ext uri="{BB962C8B-B14F-4D97-AF65-F5344CB8AC3E}">
        <p14:creationId xmlns:p14="http://schemas.microsoft.com/office/powerpoint/2010/main" val="95463519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p:titleStyle>
    <p:bodyStyle>
      <a:lvl1pPr marL="182880" indent="-182880" algn="l" defTabSz="914400" rtl="0" eaLnBrk="1" latinLnBrk="0" hangingPunct="1">
        <a:lnSpc>
          <a:spcPct val="95000"/>
        </a:lnSpc>
        <a:spcBef>
          <a:spcPts val="1400"/>
        </a:spcBef>
        <a:spcAft>
          <a:spcPts val="200"/>
        </a:spcAft>
        <a:buClr>
          <a:schemeClr val="accent1"/>
        </a:buClr>
        <a:buSzPct val="80000"/>
        <a:buFont typeface="Arial" pitchFamily="34" charset="0"/>
        <a:buChar char="•"/>
        <a:defRPr sz="1800" kern="1200" spc="10" baseline="0">
          <a:solidFill>
            <a:schemeClr val="tx1"/>
          </a:solidFill>
          <a:latin typeface="+mn-lt"/>
          <a:ea typeface="+mn-ea"/>
          <a:cs typeface="+mn-cs"/>
        </a:defRPr>
      </a:lvl1pPr>
      <a:lvl2pPr marL="45720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600" kern="1200">
          <a:solidFill>
            <a:schemeClr val="tx1">
              <a:lumMod val="85000"/>
              <a:lumOff val="15000"/>
            </a:schemeClr>
          </a:solidFill>
          <a:latin typeface="+mn-lt"/>
          <a:ea typeface="+mn-ea"/>
          <a:cs typeface="+mn-cs"/>
        </a:defRPr>
      </a:lvl2pPr>
      <a:lvl3pPr marL="73152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3pPr>
      <a:lvl4pPr marL="100584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4pPr>
      <a:lvl5pPr marL="1280160" indent="-18288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5pPr>
      <a:lvl6pPr marL="16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6pPr>
      <a:lvl7pPr marL="19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7pPr>
      <a:lvl8pPr marL="22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8pPr>
      <a:lvl9pPr marL="2500000" indent="-228600" algn="l" defTabSz="914400" rtl="0" eaLnBrk="1" latinLnBrk="0" hangingPunct="1">
        <a:lnSpc>
          <a:spcPct val="90000"/>
        </a:lnSpc>
        <a:spcBef>
          <a:spcPts val="300"/>
        </a:spcBef>
        <a:spcAft>
          <a:spcPts val="300"/>
        </a:spcAft>
        <a:buClr>
          <a:schemeClr val="accent1"/>
        </a:buClr>
        <a:buFont typeface="Wingdings 2" pitchFamily="18" charset="2"/>
        <a:buChar char=""/>
        <a:defRPr sz="1400" kern="120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customXml" Target="../ink/ink2.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customXml" Target="../ink/ink1.xml"/><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6.jpeg"/><Relationship Id="rId7" Type="http://schemas.openxmlformats.org/officeDocument/2006/relationships/diagramColors" Target="../diagrams/colors4.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7.png"/><Relationship Id="rId7" Type="http://schemas.openxmlformats.org/officeDocument/2006/relationships/customXml" Target="../ink/ink5.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customXml" Target="../ink/ink4.xml"/><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58.jpeg"/></Relationships>
</file>

<file path=ppt/slides/_rels/slide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80.png"/><Relationship Id="rId3" Type="http://schemas.openxmlformats.org/officeDocument/2006/relationships/image" Target="../media/image70.png"/><Relationship Id="rId7" Type="http://schemas.openxmlformats.org/officeDocument/2006/relationships/image" Target="../media/image74.png"/><Relationship Id="rId12" Type="http://schemas.openxmlformats.org/officeDocument/2006/relationships/image" Target="../media/image79.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72.png"/><Relationship Id="rId10" Type="http://schemas.openxmlformats.org/officeDocument/2006/relationships/image" Target="../media/image77.png"/><Relationship Id="rId4" Type="http://schemas.openxmlformats.org/officeDocument/2006/relationships/image" Target="../media/image71.png"/><Relationship Id="rId9" Type="http://schemas.openxmlformats.org/officeDocument/2006/relationships/image" Target="../media/image76.jpeg"/></Relationships>
</file>

<file path=ppt/slides/_rels/slide41.xml.rels><?xml version="1.0" encoding="UTF-8" standalone="yes"?>
<Relationships xmlns="http://schemas.openxmlformats.org/package/2006/relationships"><Relationship Id="rId3" Type="http://schemas.openxmlformats.org/officeDocument/2006/relationships/hyperlink" Target="https://www.bloomberg.com/news/articles/2023-01-23/microsoft-makes-multibillion-dollar-investment-in-openai" TargetMode="External"/><Relationship Id="rId7" Type="http://schemas.openxmlformats.org/officeDocument/2006/relationships/image" Target="../media/image81.png"/><Relationship Id="rId2" Type="http://schemas.openxmlformats.org/officeDocument/2006/relationships/hyperlink" Target="https://www.statista.com/chart/29174/time-to-one-million-users/" TargetMode="External"/><Relationship Id="rId1" Type="http://schemas.openxmlformats.org/officeDocument/2006/relationships/slideLayout" Target="../slideLayouts/slideLayout2.xml"/><Relationship Id="rId6" Type="http://schemas.openxmlformats.org/officeDocument/2006/relationships/hyperlink" Target="https://www.pugetsystems.com/labs/articles/most-reliable-pc-hardware-of-2021-2279/" TargetMode="External"/><Relationship Id="rId5" Type="http://schemas.openxmlformats.org/officeDocument/2006/relationships/hyperlink" Target="https://www.independent.co.uk/news/science/subatomic-particles-cosmic-rays-computers-change-elections-planes-autopilot-a7584616.html" TargetMode="External"/><Relationship Id="rId4" Type="http://schemas.openxmlformats.org/officeDocument/2006/relationships/hyperlink" Target="https://fortune.com/2023/02/04/google-invests-300m-anthropic-openai-rival-making-chatgpt-challenger-claude-ai-chatbot-battle/"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7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slideLayout" Target="../slideLayouts/slideLayout2.xml"/><Relationship Id="rId1" Type="http://schemas.openxmlformats.org/officeDocument/2006/relationships/video" Target="https://www.youtube.com/embed/icg-IcTi0EI?feature=oembed"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16.jpeg"/><Relationship Id="rId5" Type="http://schemas.openxmlformats.org/officeDocument/2006/relationships/diagramQuickStyle" Target="../diagrams/quickStyle1.xml"/><Relationship Id="rId10" Type="http://schemas.openxmlformats.org/officeDocument/2006/relationships/image" Target="../media/image15.png"/><Relationship Id="rId4" Type="http://schemas.openxmlformats.org/officeDocument/2006/relationships/diagramLayout" Target="../diagrams/layout1.xml"/><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4703417-3B48-DB8A-41BB-57FDD04FECA9}"/>
              </a:ext>
            </a:extLst>
          </p:cNvPr>
          <p:cNvSpPr>
            <a:spLocks noGrp="1"/>
          </p:cNvSpPr>
          <p:nvPr>
            <p:ph type="subTitle" idx="1"/>
          </p:nvPr>
        </p:nvSpPr>
        <p:spPr>
          <a:xfrm>
            <a:off x="2690621" y="4685542"/>
            <a:ext cx="7683464" cy="582706"/>
          </a:xfrm>
        </p:spPr>
        <p:txBody>
          <a:bodyPr vert="horz" lIns="91440" tIns="45720" rIns="91440" bIns="45720" rtlCol="0" anchor="t">
            <a:normAutofit/>
          </a:bodyPr>
          <a:lstStyle/>
          <a:p>
            <a:r>
              <a:rPr lang="en-US">
                <a:cs typeface="Calibri"/>
              </a:rPr>
              <a:t>Satrant Bains, Liam Baker, Alex Fink, Kieran Seven</a:t>
            </a:r>
            <a:endParaRPr lang="en-US"/>
          </a:p>
        </p:txBody>
      </p:sp>
      <p:pic>
        <p:nvPicPr>
          <p:cNvPr id="9" name="Picture 8" descr="A picture containing text, font, graphics, graphic design&#10;&#10;Description automatically generated">
            <a:extLst>
              <a:ext uri="{FF2B5EF4-FFF2-40B4-BE49-F238E27FC236}">
                <a16:creationId xmlns:a16="http://schemas.microsoft.com/office/drawing/2014/main" id="{E6583BA9-6D8C-C362-2CAB-77528486A0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32410" y="824751"/>
            <a:ext cx="4527179" cy="2603128"/>
          </a:xfrm>
          <a:prstGeom prst="rect">
            <a:avLst/>
          </a:prstGeom>
        </p:spPr>
      </p:pic>
      <p:sp>
        <p:nvSpPr>
          <p:cNvPr id="14" name="Title 1">
            <a:extLst>
              <a:ext uri="{FF2B5EF4-FFF2-40B4-BE49-F238E27FC236}">
                <a16:creationId xmlns:a16="http://schemas.microsoft.com/office/drawing/2014/main" id="{4A54D3C3-7D40-6490-F0ED-78D3823794D1}"/>
              </a:ext>
            </a:extLst>
          </p:cNvPr>
          <p:cNvSpPr>
            <a:spLocks noGrp="1"/>
          </p:cNvSpPr>
          <p:nvPr>
            <p:ph type="ctrTitle"/>
          </p:nvPr>
        </p:nvSpPr>
        <p:spPr>
          <a:xfrm>
            <a:off x="2947919" y="3102565"/>
            <a:ext cx="8042693" cy="1192566"/>
          </a:xfrm>
        </p:spPr>
        <p:txBody>
          <a:bodyPr>
            <a:noAutofit/>
          </a:bodyPr>
          <a:lstStyle/>
          <a:p>
            <a:r>
              <a:rPr lang="en-US" sz="2400" b="0" i="1">
                <a:effectLst/>
              </a:rPr>
              <a:t>Simulating Hardware Error Attacks on AI</a:t>
            </a:r>
            <a:endParaRPr lang="en-US" sz="2400" i="1"/>
          </a:p>
        </p:txBody>
      </p:sp>
      <p:sp>
        <p:nvSpPr>
          <p:cNvPr id="2" name="Slide Number Placeholder 1">
            <a:extLst>
              <a:ext uri="{FF2B5EF4-FFF2-40B4-BE49-F238E27FC236}">
                <a16:creationId xmlns:a16="http://schemas.microsoft.com/office/drawing/2014/main" id="{717289B6-FF69-D41D-42F6-3C08DCA777E2}"/>
              </a:ext>
            </a:extLst>
          </p:cNvPr>
          <p:cNvSpPr>
            <a:spLocks noGrp="1"/>
          </p:cNvSpPr>
          <p:nvPr>
            <p:ph type="sldNum" sz="quarter" idx="12"/>
          </p:nvPr>
        </p:nvSpPr>
        <p:spPr/>
        <p:txBody>
          <a:bodyPr>
            <a:normAutofit lnSpcReduction="10000"/>
          </a:bodyPr>
          <a:lstStyle/>
          <a:p>
            <a:fld id="{4FAB73BC-B049-4115-A692-8D63A059BFB8}" type="slidenum">
              <a:rPr lang="en-US" dirty="0"/>
              <a:pPr/>
              <a:t>1</a:t>
            </a:fld>
            <a:endParaRPr lang="en-US"/>
          </a:p>
        </p:txBody>
      </p:sp>
    </p:spTree>
    <p:extLst>
      <p:ext uri="{BB962C8B-B14F-4D97-AF65-F5344CB8AC3E}">
        <p14:creationId xmlns:p14="http://schemas.microsoft.com/office/powerpoint/2010/main" val="1826431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10">
            <a:extLst>
              <a:ext uri="{FF2B5EF4-FFF2-40B4-BE49-F238E27FC236}">
                <a16:creationId xmlns:a16="http://schemas.microsoft.com/office/drawing/2014/main" id="{489AE6DA-A080-475C-BE02-EF343FBA6E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AB33EF95-E91B-40C4-A692-E91065291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5" name="Rectangle 14">
            <a:extLst>
              <a:ext uri="{FF2B5EF4-FFF2-40B4-BE49-F238E27FC236}">
                <a16:creationId xmlns:a16="http://schemas.microsoft.com/office/drawing/2014/main" id="{953CAC5D-D424-4EE2-A0C2-72ED7A88AA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6568" cy="58978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screenshot of a computer program&#10;&#10;Description automatically generated">
            <a:extLst>
              <a:ext uri="{FF2B5EF4-FFF2-40B4-BE49-F238E27FC236}">
                <a16:creationId xmlns:a16="http://schemas.microsoft.com/office/drawing/2014/main" id="{9EFE10F1-DB9B-8860-6D5D-D878738DC469}"/>
              </a:ext>
            </a:extLst>
          </p:cNvPr>
          <p:cNvPicPr>
            <a:picLocks noChangeAspect="1"/>
          </p:cNvPicPr>
          <p:nvPr/>
        </p:nvPicPr>
        <p:blipFill rotWithShape="1">
          <a:blip r:embed="rId2"/>
          <a:srcRect l="988" t="1751" r="-1"/>
          <a:stretch/>
        </p:blipFill>
        <p:spPr>
          <a:xfrm>
            <a:off x="0" y="1633220"/>
            <a:ext cx="6000466" cy="5224780"/>
          </a:xfrm>
          <a:prstGeom prst="rect">
            <a:avLst/>
          </a:prstGeom>
        </p:spPr>
      </p:pic>
      <p:sp>
        <p:nvSpPr>
          <p:cNvPr id="4" name="Slide Number Placeholder 3">
            <a:extLst>
              <a:ext uri="{FF2B5EF4-FFF2-40B4-BE49-F238E27FC236}">
                <a16:creationId xmlns:a16="http://schemas.microsoft.com/office/drawing/2014/main" id="{9C51F02B-B91A-71F2-BEAF-3D7C224C4DAC}"/>
              </a:ext>
            </a:extLst>
          </p:cNvPr>
          <p:cNvSpPr>
            <a:spLocks noGrp="1"/>
          </p:cNvSpPr>
          <p:nvPr>
            <p:ph type="sldNum" sz="quarter" idx="12"/>
          </p:nvPr>
        </p:nvSpPr>
        <p:spPr>
          <a:xfrm>
            <a:off x="11429318" y="6172200"/>
            <a:ext cx="914400" cy="5937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10</a:t>
            </a:fld>
            <a:endParaRPr lang="en-US"/>
          </a:p>
        </p:txBody>
      </p:sp>
      <p:pic>
        <p:nvPicPr>
          <p:cNvPr id="10" name="Picture 9">
            <a:extLst>
              <a:ext uri="{FF2B5EF4-FFF2-40B4-BE49-F238E27FC236}">
                <a16:creationId xmlns:a16="http://schemas.microsoft.com/office/drawing/2014/main" id="{AB016E2B-D9E1-E3E1-C026-8F0ACC6DA0FC}"/>
              </a:ext>
            </a:extLst>
          </p:cNvPr>
          <p:cNvPicPr>
            <a:picLocks noChangeAspect="1"/>
          </p:cNvPicPr>
          <p:nvPr/>
        </p:nvPicPr>
        <p:blipFill>
          <a:blip r:embed="rId3"/>
          <a:stretch>
            <a:fillRect/>
          </a:stretch>
        </p:blipFill>
        <p:spPr>
          <a:xfrm>
            <a:off x="6000467" y="0"/>
            <a:ext cx="6206774" cy="5072290"/>
          </a:xfrm>
          <a:prstGeom prst="rect">
            <a:avLst/>
          </a:prstGeom>
        </p:spPr>
      </p:pic>
      <p:sp>
        <p:nvSpPr>
          <p:cNvPr id="12" name="Title 11">
            <a:extLst>
              <a:ext uri="{FF2B5EF4-FFF2-40B4-BE49-F238E27FC236}">
                <a16:creationId xmlns:a16="http://schemas.microsoft.com/office/drawing/2014/main" id="{07FCC672-F6F3-C4F8-01B3-0533597F9388}"/>
              </a:ext>
            </a:extLst>
          </p:cNvPr>
          <p:cNvSpPr>
            <a:spLocks noGrp="1"/>
          </p:cNvSpPr>
          <p:nvPr>
            <p:ph type="title"/>
          </p:nvPr>
        </p:nvSpPr>
        <p:spPr>
          <a:xfrm>
            <a:off x="737256" y="432982"/>
            <a:ext cx="4618857" cy="986188"/>
          </a:xfrm>
        </p:spPr>
        <p:txBody>
          <a:bodyPr/>
          <a:lstStyle/>
          <a:p>
            <a:r>
              <a:rPr lang="en-US"/>
              <a:t>Code Example</a:t>
            </a:r>
          </a:p>
        </p:txBody>
      </p:sp>
      <p:sp>
        <p:nvSpPr>
          <p:cNvPr id="2" name="Flowchart: Process 1">
            <a:extLst>
              <a:ext uri="{FF2B5EF4-FFF2-40B4-BE49-F238E27FC236}">
                <a16:creationId xmlns:a16="http://schemas.microsoft.com/office/drawing/2014/main" id="{3662F79E-3286-FF2E-7F46-D696777A0CBC}"/>
              </a:ext>
            </a:extLst>
          </p:cNvPr>
          <p:cNvSpPr/>
          <p:nvPr/>
        </p:nvSpPr>
        <p:spPr>
          <a:xfrm>
            <a:off x="412376" y="2366682"/>
            <a:ext cx="2577353" cy="205648"/>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lowchart: Process 2">
            <a:extLst>
              <a:ext uri="{FF2B5EF4-FFF2-40B4-BE49-F238E27FC236}">
                <a16:creationId xmlns:a16="http://schemas.microsoft.com/office/drawing/2014/main" id="{93738125-C581-B4DB-6469-586AF4D2B98C}"/>
              </a:ext>
            </a:extLst>
          </p:cNvPr>
          <p:cNvSpPr/>
          <p:nvPr/>
        </p:nvSpPr>
        <p:spPr>
          <a:xfrm>
            <a:off x="6477479" y="2200835"/>
            <a:ext cx="1442840" cy="233083"/>
          </a:xfrm>
          <a:prstGeom prst="flowChartProcess">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lowchart: Process 4">
            <a:extLst>
              <a:ext uri="{FF2B5EF4-FFF2-40B4-BE49-F238E27FC236}">
                <a16:creationId xmlns:a16="http://schemas.microsoft.com/office/drawing/2014/main" id="{687BEC0D-5858-E311-A129-5DB1ACB00806}"/>
              </a:ext>
            </a:extLst>
          </p:cNvPr>
          <p:cNvSpPr/>
          <p:nvPr/>
        </p:nvSpPr>
        <p:spPr>
          <a:xfrm>
            <a:off x="6553200" y="92075"/>
            <a:ext cx="5598459" cy="602689"/>
          </a:xfrm>
          <a:prstGeom prst="flowChartProcess">
            <a:avLst/>
          </a:prstGeom>
          <a:noFill/>
          <a:ln w="28575">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27849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C45E0-854F-F35E-7426-27D7489829D2}"/>
              </a:ext>
            </a:extLst>
          </p:cNvPr>
          <p:cNvSpPr>
            <a:spLocks noGrp="1"/>
          </p:cNvSpPr>
          <p:nvPr>
            <p:ph type="title"/>
          </p:nvPr>
        </p:nvSpPr>
        <p:spPr/>
        <p:txBody>
          <a:bodyPr/>
          <a:lstStyle/>
          <a:p>
            <a:r>
              <a:rPr lang="en-US"/>
              <a:t>Our Solution</a:t>
            </a:r>
          </a:p>
        </p:txBody>
      </p:sp>
      <p:graphicFrame>
        <p:nvGraphicFramePr>
          <p:cNvPr id="5" name="Content Placeholder 2">
            <a:extLst>
              <a:ext uri="{FF2B5EF4-FFF2-40B4-BE49-F238E27FC236}">
                <a16:creationId xmlns:a16="http://schemas.microsoft.com/office/drawing/2014/main" id="{98DD1108-E1F6-7E17-09DB-8F55EF404AB1}"/>
              </a:ext>
            </a:extLst>
          </p:cNvPr>
          <p:cNvGraphicFramePr>
            <a:graphicFrameLocks noGrp="1"/>
          </p:cNvGraphicFramePr>
          <p:nvPr>
            <p:ph idx="1"/>
            <p:extLst>
              <p:ext uri="{D42A27DB-BD31-4B8C-83A1-F6EECF244321}">
                <p14:modId xmlns:p14="http://schemas.microsoft.com/office/powerpoint/2010/main" val="1503116161"/>
              </p:ext>
            </p:extLst>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4" name="Slide Number Placeholder 53">
            <a:extLst>
              <a:ext uri="{FF2B5EF4-FFF2-40B4-BE49-F238E27FC236}">
                <a16:creationId xmlns:a16="http://schemas.microsoft.com/office/drawing/2014/main" id="{838FABC2-2D88-BDA5-F738-5AF387C2C3C7}"/>
              </a:ext>
            </a:extLst>
          </p:cNvPr>
          <p:cNvSpPr>
            <a:spLocks noGrp="1"/>
          </p:cNvSpPr>
          <p:nvPr>
            <p:ph type="sldNum" sz="quarter" idx="12"/>
          </p:nvPr>
        </p:nvSpPr>
        <p:spPr/>
        <p:txBody>
          <a:bodyPr>
            <a:normAutofit lnSpcReduction="10000"/>
          </a:bodyPr>
          <a:lstStyle/>
          <a:p>
            <a:fld id="{4FAB73BC-B049-4115-A692-8D63A059BFB8}" type="slidenum">
              <a:rPr lang="en-US" dirty="0"/>
              <a:t>11</a:t>
            </a:fld>
            <a:endParaRPr lang="en-US"/>
          </a:p>
        </p:txBody>
      </p:sp>
    </p:spTree>
    <p:extLst>
      <p:ext uri="{BB962C8B-B14F-4D97-AF65-F5344CB8AC3E}">
        <p14:creationId xmlns:p14="http://schemas.microsoft.com/office/powerpoint/2010/main" val="18845597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42A7169-06E4-6380-F7C1-8DEB04E8A24F}"/>
              </a:ext>
            </a:extLst>
          </p:cNvPr>
          <p:cNvSpPr>
            <a:spLocks noGrp="1"/>
          </p:cNvSpPr>
          <p:nvPr>
            <p:ph type="title"/>
          </p:nvPr>
        </p:nvSpPr>
        <p:spPr>
          <a:xfrm>
            <a:off x="1261871" y="-149392"/>
            <a:ext cx="9858383" cy="1325562"/>
          </a:xfrm>
        </p:spPr>
        <p:txBody>
          <a:bodyPr>
            <a:normAutofit/>
          </a:bodyPr>
          <a:lstStyle/>
          <a:p>
            <a:r>
              <a:rPr lang="en-US"/>
              <a:t>Innovation</a:t>
            </a:r>
          </a:p>
        </p:txBody>
      </p:sp>
      <p:sp>
        <p:nvSpPr>
          <p:cNvPr id="12"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BA509BC7-8248-1B91-5ECE-B33E7E6C5974}"/>
              </a:ext>
            </a:extLst>
          </p:cNvPr>
          <p:cNvSpPr>
            <a:spLocks noGrp="1"/>
          </p:cNvSpPr>
          <p:nvPr>
            <p:ph type="sldNum" sz="quarter" idx="12"/>
          </p:nvPr>
        </p:nvSpPr>
        <p:spPr>
          <a:xfrm>
            <a:off x="1" y="6172200"/>
            <a:ext cx="914400" cy="5937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12</a:t>
            </a:fld>
            <a:endParaRPr lang="en-US"/>
          </a:p>
        </p:txBody>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7" name="Content Placeholder 2">
            <a:extLst>
              <a:ext uri="{FF2B5EF4-FFF2-40B4-BE49-F238E27FC236}">
                <a16:creationId xmlns:a16="http://schemas.microsoft.com/office/drawing/2014/main" id="{1A6A174B-8DF4-F2AA-3461-F33C02A91811}"/>
              </a:ext>
            </a:extLst>
          </p:cNvPr>
          <p:cNvGraphicFramePr>
            <a:graphicFrameLocks noGrp="1"/>
          </p:cNvGraphicFramePr>
          <p:nvPr>
            <p:ph idx="1"/>
            <p:extLst>
              <p:ext uri="{D42A27DB-BD31-4B8C-83A1-F6EECF244321}">
                <p14:modId xmlns:p14="http://schemas.microsoft.com/office/powerpoint/2010/main" val="1247959626"/>
              </p:ext>
            </p:extLst>
          </p:nvPr>
        </p:nvGraphicFramePr>
        <p:xfrm>
          <a:off x="1262063" y="1541930"/>
          <a:ext cx="9858191" cy="49503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822931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30BD2-D9B5-5CA9-FE40-30AECCB252C2}"/>
              </a:ext>
            </a:extLst>
          </p:cNvPr>
          <p:cNvSpPr>
            <a:spLocks noGrp="1"/>
          </p:cNvSpPr>
          <p:nvPr>
            <p:ph type="title"/>
          </p:nvPr>
        </p:nvSpPr>
        <p:spPr>
          <a:xfrm>
            <a:off x="1249680" y="162471"/>
            <a:ext cx="9692640" cy="925107"/>
          </a:xfrm>
        </p:spPr>
        <p:txBody>
          <a:bodyPr/>
          <a:lstStyle/>
          <a:p>
            <a:r>
              <a:rPr lang="en-US"/>
              <a:t>Relevance</a:t>
            </a:r>
          </a:p>
        </p:txBody>
      </p:sp>
      <p:sp>
        <p:nvSpPr>
          <p:cNvPr id="3" name="Content Placeholder 2">
            <a:extLst>
              <a:ext uri="{FF2B5EF4-FFF2-40B4-BE49-F238E27FC236}">
                <a16:creationId xmlns:a16="http://schemas.microsoft.com/office/drawing/2014/main" id="{563242B8-57AB-A472-9415-68C5A8B1F64F}"/>
              </a:ext>
            </a:extLst>
          </p:cNvPr>
          <p:cNvSpPr>
            <a:spLocks noGrp="1"/>
          </p:cNvSpPr>
          <p:nvPr>
            <p:ph idx="1"/>
          </p:nvPr>
        </p:nvSpPr>
        <p:spPr>
          <a:xfrm>
            <a:off x="1174786" y="1087579"/>
            <a:ext cx="8595360" cy="3063080"/>
          </a:xfrm>
        </p:spPr>
        <p:txBody>
          <a:bodyPr vert="horz" lIns="91440" tIns="45720" rIns="91440" bIns="45720" rtlCol="0" anchor="t">
            <a:normAutofit/>
          </a:bodyPr>
          <a:lstStyle/>
          <a:p>
            <a:pPr>
              <a:lnSpc>
                <a:spcPct val="100000"/>
              </a:lnSpc>
            </a:pPr>
            <a:r>
              <a:rPr lang="en-US" sz="2000"/>
              <a:t>Our simulated errors focus on </a:t>
            </a:r>
            <a:r>
              <a:rPr lang="en-US" sz="2000">
                <a:highlight>
                  <a:srgbClr val="00FFFF"/>
                </a:highlight>
              </a:rPr>
              <a:t>bit flips</a:t>
            </a:r>
            <a:r>
              <a:rPr lang="en-US" sz="2000"/>
              <a:t> which are flips in a transistor caused by manufacturing errors or random transient events. </a:t>
            </a:r>
          </a:p>
          <a:p>
            <a:pPr>
              <a:lnSpc>
                <a:spcPct val="100000"/>
              </a:lnSpc>
            </a:pPr>
            <a:r>
              <a:rPr lang="en-US" sz="2000"/>
              <a:t>During a </a:t>
            </a:r>
            <a:r>
              <a:rPr lang="en-US" sz="2000" b="1"/>
              <a:t>Belgian Government Election</a:t>
            </a:r>
            <a:r>
              <a:rPr lang="en-US" sz="2000"/>
              <a:t> in 2003, a cosmic ray from space </a:t>
            </a:r>
            <a:r>
              <a:rPr lang="en-US" sz="2000" u="sng"/>
              <a:t>hit the hardware</a:t>
            </a:r>
            <a:r>
              <a:rPr lang="en-US" sz="2000" dirty="0"/>
              <a:t> </a:t>
            </a:r>
            <a:r>
              <a:rPr lang="en-US" sz="2000"/>
              <a:t>that the voting system was run on </a:t>
            </a:r>
          </a:p>
          <a:p>
            <a:pPr>
              <a:lnSpc>
                <a:spcPct val="110000"/>
              </a:lnSpc>
            </a:pPr>
            <a:r>
              <a:rPr lang="en-US" sz="2000"/>
              <a:t>The number of votes for one candidate to increased by </a:t>
            </a:r>
            <a:r>
              <a:rPr lang="en-US" sz="2000" b="1"/>
              <a:t>4096 </a:t>
            </a:r>
          </a:p>
          <a:p>
            <a:pPr lvl="1">
              <a:lnSpc>
                <a:spcPct val="110000"/>
              </a:lnSpc>
            </a:pPr>
            <a:r>
              <a:rPr lang="en-US" sz="2000" dirty="0"/>
              <a:t>Due</a:t>
            </a:r>
            <a:r>
              <a:rPr lang="en-US" sz="2000"/>
              <a:t> to a </a:t>
            </a:r>
            <a:r>
              <a:rPr lang="en-US" sz="2000" u="sng"/>
              <a:t>bit flip from 0 to 1</a:t>
            </a:r>
            <a:r>
              <a:rPr lang="en-US" sz="2000" dirty="0"/>
              <a:t>.</a:t>
            </a:r>
            <a:endParaRPr lang="en-US" sz="2000" u="sng"/>
          </a:p>
        </p:txBody>
      </p:sp>
      <p:pic>
        <p:nvPicPr>
          <p:cNvPr id="5" name="Picture 4" descr="Table&#10;&#10;Description automatically generated">
            <a:extLst>
              <a:ext uri="{FF2B5EF4-FFF2-40B4-BE49-F238E27FC236}">
                <a16:creationId xmlns:a16="http://schemas.microsoft.com/office/drawing/2014/main" id="{3BEB7C09-5C46-4409-1AD2-E97DE6F66841}"/>
              </a:ext>
            </a:extLst>
          </p:cNvPr>
          <p:cNvPicPr>
            <a:picLocks noChangeAspect="1"/>
          </p:cNvPicPr>
          <p:nvPr/>
        </p:nvPicPr>
        <p:blipFill>
          <a:blip r:embed="rId3"/>
          <a:stretch>
            <a:fillRect/>
          </a:stretch>
        </p:blipFill>
        <p:spPr>
          <a:xfrm>
            <a:off x="87314" y="5989589"/>
            <a:ext cx="5513058" cy="705940"/>
          </a:xfrm>
          <a:prstGeom prst="rect">
            <a:avLst/>
          </a:prstGeom>
          <a:solidFill>
            <a:srgbClr val="FAFCB7"/>
          </a:solidFill>
        </p:spPr>
      </p:pic>
      <p:pic>
        <p:nvPicPr>
          <p:cNvPr id="7" name="Picture 6">
            <a:extLst>
              <a:ext uri="{FF2B5EF4-FFF2-40B4-BE49-F238E27FC236}">
                <a16:creationId xmlns:a16="http://schemas.microsoft.com/office/drawing/2014/main" id="{C0CE63A2-CD02-3429-1FED-A7AED8D0C4B1}"/>
              </a:ext>
            </a:extLst>
          </p:cNvPr>
          <p:cNvPicPr>
            <a:picLocks noChangeAspect="1"/>
          </p:cNvPicPr>
          <p:nvPr/>
        </p:nvPicPr>
        <p:blipFill>
          <a:blip r:embed="rId4"/>
          <a:stretch>
            <a:fillRect/>
          </a:stretch>
        </p:blipFill>
        <p:spPr>
          <a:xfrm>
            <a:off x="5679295" y="5989589"/>
            <a:ext cx="5534622" cy="700713"/>
          </a:xfrm>
          <a:prstGeom prst="rect">
            <a:avLst/>
          </a:prstGeom>
        </p:spPr>
      </p:pic>
      <p:sp>
        <p:nvSpPr>
          <p:cNvPr id="4" name="Slide Number Placeholder 3">
            <a:extLst>
              <a:ext uri="{FF2B5EF4-FFF2-40B4-BE49-F238E27FC236}">
                <a16:creationId xmlns:a16="http://schemas.microsoft.com/office/drawing/2014/main" id="{6C25F8B4-8457-3FA2-9CB8-F90D335B1EC4}"/>
              </a:ext>
            </a:extLst>
          </p:cNvPr>
          <p:cNvSpPr>
            <a:spLocks noGrp="1"/>
          </p:cNvSpPr>
          <p:nvPr>
            <p:ph type="sldNum" sz="quarter" idx="12"/>
          </p:nvPr>
        </p:nvSpPr>
        <p:spPr/>
        <p:txBody>
          <a:bodyPr>
            <a:normAutofit lnSpcReduction="10000"/>
          </a:bodyPr>
          <a:lstStyle/>
          <a:p>
            <a:fld id="{4FAB73BC-B049-4115-A692-8D63A059BFB8}" type="slidenum">
              <a:rPr lang="en-US" dirty="0"/>
              <a:t>13</a:t>
            </a:fld>
            <a:endParaRPr lang="en-US"/>
          </a:p>
        </p:txBody>
      </p:sp>
      <p:sp>
        <p:nvSpPr>
          <p:cNvPr id="6" name="Flowchart: Alternate Process 5">
            <a:extLst>
              <a:ext uri="{FF2B5EF4-FFF2-40B4-BE49-F238E27FC236}">
                <a16:creationId xmlns:a16="http://schemas.microsoft.com/office/drawing/2014/main" id="{DDEBF68D-8065-3576-A610-4CED86E157D4}"/>
              </a:ext>
            </a:extLst>
          </p:cNvPr>
          <p:cNvSpPr/>
          <p:nvPr/>
        </p:nvSpPr>
        <p:spPr>
          <a:xfrm>
            <a:off x="729322" y="4308958"/>
            <a:ext cx="9486288" cy="1248918"/>
          </a:xfrm>
          <a:prstGeom prst="flowChartAlternateProcess">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000"/>
              <a:t>With AI models becoming more important in society’s daily life, </a:t>
            </a:r>
            <a:r>
              <a:rPr lang="en-US" sz="2000" u="sng"/>
              <a:t>understanding the impact </a:t>
            </a:r>
            <a:r>
              <a:rPr lang="en-US" sz="2000"/>
              <a:t>that these hardware errors can have on these models is necessary to </a:t>
            </a:r>
            <a:r>
              <a:rPr lang="en-US" sz="2000" b="1"/>
              <a:t>improve upon existing AI technology</a:t>
            </a:r>
            <a:r>
              <a:rPr lang="en-US" sz="2000"/>
              <a:t>.</a:t>
            </a:r>
          </a:p>
          <a:p>
            <a:pPr algn="ctr"/>
            <a:endParaRPr lang="en-US"/>
          </a:p>
        </p:txBody>
      </p:sp>
      <mc:AlternateContent xmlns:mc="http://schemas.openxmlformats.org/markup-compatibility/2006">
        <mc:Choice xmlns:p14="http://schemas.microsoft.com/office/powerpoint/2010/main" Requires="p14">
          <p:contentPart p14:bwMode="auto" r:id="rId5">
            <p14:nvContentPartPr>
              <p14:cNvPr id="10" name="Ink 9">
                <a:extLst>
                  <a:ext uri="{FF2B5EF4-FFF2-40B4-BE49-F238E27FC236}">
                    <a16:creationId xmlns:a16="http://schemas.microsoft.com/office/drawing/2014/main" id="{63336B0C-A4C8-CF0E-5625-3DB6C01D15A6}"/>
                  </a:ext>
                </a:extLst>
              </p14:cNvPr>
              <p14:cNvContentPartPr/>
              <p14:nvPr/>
            </p14:nvContentPartPr>
            <p14:xfrm>
              <a:off x="1443106" y="6476576"/>
              <a:ext cx="372600" cy="360"/>
            </p14:xfrm>
          </p:contentPart>
        </mc:Choice>
        <mc:Fallback>
          <p:pic>
            <p:nvPicPr>
              <p:cNvPr id="10" name="Ink 9">
                <a:extLst>
                  <a:ext uri="{FF2B5EF4-FFF2-40B4-BE49-F238E27FC236}">
                    <a16:creationId xmlns:a16="http://schemas.microsoft.com/office/drawing/2014/main" id="{63336B0C-A4C8-CF0E-5625-3DB6C01D15A6}"/>
                  </a:ext>
                </a:extLst>
              </p:cNvPr>
              <p:cNvPicPr/>
              <p:nvPr/>
            </p:nvPicPr>
            <p:blipFill>
              <a:blip r:embed="rId6"/>
              <a:stretch>
                <a:fillRect/>
              </a:stretch>
            </p:blipFill>
            <p:spPr>
              <a:xfrm>
                <a:off x="1389106" y="6368576"/>
                <a:ext cx="480240" cy="216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6576785E-8517-CE5B-6059-3CB91E300E06}"/>
                  </a:ext>
                </a:extLst>
              </p14:cNvPr>
              <p14:cNvContentPartPr/>
              <p14:nvPr/>
            </p14:nvContentPartPr>
            <p14:xfrm>
              <a:off x="7037146" y="6498536"/>
              <a:ext cx="376920" cy="28080"/>
            </p14:xfrm>
          </p:contentPart>
        </mc:Choice>
        <mc:Fallback>
          <p:pic>
            <p:nvPicPr>
              <p:cNvPr id="12" name="Ink 11">
                <a:extLst>
                  <a:ext uri="{FF2B5EF4-FFF2-40B4-BE49-F238E27FC236}">
                    <a16:creationId xmlns:a16="http://schemas.microsoft.com/office/drawing/2014/main" id="{6576785E-8517-CE5B-6059-3CB91E300E06}"/>
                  </a:ext>
                </a:extLst>
              </p:cNvPr>
              <p:cNvPicPr/>
              <p:nvPr/>
            </p:nvPicPr>
            <p:blipFill>
              <a:blip r:embed="rId8"/>
              <a:stretch>
                <a:fillRect/>
              </a:stretch>
            </p:blipFill>
            <p:spPr>
              <a:xfrm>
                <a:off x="6983094" y="6390536"/>
                <a:ext cx="484663" cy="243720"/>
              </a:xfrm>
              <a:prstGeom prst="rect">
                <a:avLst/>
              </a:prstGeom>
            </p:spPr>
          </p:pic>
        </mc:Fallback>
      </mc:AlternateContent>
    </p:spTree>
    <p:extLst>
      <p:ext uri="{BB962C8B-B14F-4D97-AF65-F5344CB8AC3E}">
        <p14:creationId xmlns:p14="http://schemas.microsoft.com/office/powerpoint/2010/main" val="5784566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11">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DAD8D-A967-719A-7158-1FCA177CC515}"/>
              </a:ext>
            </a:extLst>
          </p:cNvPr>
          <p:cNvSpPr>
            <a:spLocks noGrp="1"/>
          </p:cNvSpPr>
          <p:nvPr>
            <p:ph type="title"/>
          </p:nvPr>
        </p:nvSpPr>
        <p:spPr>
          <a:xfrm>
            <a:off x="643468" y="4564674"/>
            <a:ext cx="4010820" cy="1615461"/>
          </a:xfrm>
        </p:spPr>
        <p:txBody>
          <a:bodyPr vert="horz" lIns="91440" tIns="45720" rIns="91440" bIns="45720" rtlCol="0" anchor="ctr">
            <a:normAutofit/>
          </a:bodyPr>
          <a:lstStyle/>
          <a:p>
            <a:r>
              <a:rPr lang="en-US" sz="3200"/>
              <a:t>Failure Rates of Modern Hardware</a:t>
            </a:r>
          </a:p>
        </p:txBody>
      </p:sp>
      <p:pic>
        <p:nvPicPr>
          <p:cNvPr id="4" name="Picture 5" descr="Chart&#10;&#10;Description automatically generated">
            <a:extLst>
              <a:ext uri="{FF2B5EF4-FFF2-40B4-BE49-F238E27FC236}">
                <a16:creationId xmlns:a16="http://schemas.microsoft.com/office/drawing/2014/main" id="{57912A83-E361-3C65-4C2B-273AF9387B2F}"/>
              </a:ext>
            </a:extLst>
          </p:cNvPr>
          <p:cNvPicPr>
            <a:picLocks noChangeAspect="1"/>
          </p:cNvPicPr>
          <p:nvPr/>
        </p:nvPicPr>
        <p:blipFill>
          <a:blip r:embed="rId3"/>
          <a:stretch>
            <a:fillRect/>
          </a:stretch>
        </p:blipFill>
        <p:spPr>
          <a:xfrm>
            <a:off x="98614" y="266213"/>
            <a:ext cx="5303440" cy="3825080"/>
          </a:xfrm>
          <a:prstGeom prst="rect">
            <a:avLst/>
          </a:prstGeom>
        </p:spPr>
      </p:pic>
      <p:pic>
        <p:nvPicPr>
          <p:cNvPr id="5" name="Picture 4" descr="Chart, bar chart&#10;&#10;Description automatically generated">
            <a:extLst>
              <a:ext uri="{FF2B5EF4-FFF2-40B4-BE49-F238E27FC236}">
                <a16:creationId xmlns:a16="http://schemas.microsoft.com/office/drawing/2014/main" id="{08AF1CBB-A24F-7864-2303-10EBC639A4B2}"/>
              </a:ext>
            </a:extLst>
          </p:cNvPr>
          <p:cNvPicPr>
            <a:picLocks noChangeAspect="1"/>
          </p:cNvPicPr>
          <p:nvPr/>
        </p:nvPicPr>
        <p:blipFill>
          <a:blip r:embed="rId4"/>
          <a:stretch>
            <a:fillRect/>
          </a:stretch>
        </p:blipFill>
        <p:spPr>
          <a:xfrm>
            <a:off x="5436669" y="198314"/>
            <a:ext cx="5549578" cy="4025914"/>
          </a:xfrm>
          <a:prstGeom prst="rect">
            <a:avLst/>
          </a:prstGeom>
        </p:spPr>
      </p:pic>
      <p:cxnSp>
        <p:nvCxnSpPr>
          <p:cNvPr id="11" name="Straight Connector 13">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3000" y="4813604"/>
            <a:ext cx="0" cy="1117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985D6E0-3385-7370-5BD0-CC75FD994B50}"/>
              </a:ext>
            </a:extLst>
          </p:cNvPr>
          <p:cNvSpPr txBox="1"/>
          <p:nvPr/>
        </p:nvSpPr>
        <p:spPr>
          <a:xfrm>
            <a:off x="5288641" y="4564673"/>
            <a:ext cx="5356176" cy="1615463"/>
          </a:xfrm>
          <a:prstGeom prst="rect">
            <a:avLst/>
          </a:prstGeom>
        </p:spPr>
        <p:txBody>
          <a:bodyPr vert="horz" lIns="91440" tIns="45720" rIns="91440" bIns="45720" rtlCol="0" anchor="ctr">
            <a:normAutofit/>
          </a:bodyPr>
          <a:lstStyle/>
          <a:p>
            <a:pPr indent="-182880">
              <a:spcAft>
                <a:spcPts val="600"/>
              </a:spcAft>
              <a:buClr>
                <a:schemeClr val="accent1"/>
              </a:buClr>
            </a:pPr>
            <a:r>
              <a:rPr lang="en-US" sz="1600" b="1"/>
              <a:t>CPU</a:t>
            </a:r>
            <a:r>
              <a:rPr lang="en-US" sz="1600"/>
              <a:t> – Main processing component that is present in all computers</a:t>
            </a:r>
          </a:p>
          <a:p>
            <a:pPr indent="-182880">
              <a:spcAft>
                <a:spcPts val="600"/>
              </a:spcAft>
              <a:buClr>
                <a:schemeClr val="accent1"/>
              </a:buClr>
            </a:pPr>
            <a:r>
              <a:rPr lang="en-US" sz="1600" b="1"/>
              <a:t>GPU</a:t>
            </a:r>
            <a:r>
              <a:rPr lang="en-US" sz="1600"/>
              <a:t> – Graphics Processing component that is only present in higher performance computers</a:t>
            </a:r>
          </a:p>
        </p:txBody>
      </p:sp>
      <p:sp>
        <p:nvSpPr>
          <p:cNvPr id="3" name="Slide Number Placeholder 2">
            <a:extLst>
              <a:ext uri="{FF2B5EF4-FFF2-40B4-BE49-F238E27FC236}">
                <a16:creationId xmlns:a16="http://schemas.microsoft.com/office/drawing/2014/main" id="{BB68076E-FE2F-A28C-A1E4-B9163199F343}"/>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dirty="0"/>
              <a:pPr defTabSz="457200">
                <a:lnSpc>
                  <a:spcPct val="90000"/>
                </a:lnSpc>
                <a:spcAft>
                  <a:spcPts val="600"/>
                </a:spcAft>
              </a:pPr>
              <a:t>14</a:t>
            </a:fld>
            <a:endParaRPr lang="en-US"/>
          </a:p>
        </p:txBody>
      </p:sp>
      <p:sp>
        <p:nvSpPr>
          <p:cNvPr id="17" name="Rectangle 16">
            <a:extLst>
              <a:ext uri="{FF2B5EF4-FFF2-40B4-BE49-F238E27FC236}">
                <a16:creationId xmlns:a16="http://schemas.microsoft.com/office/drawing/2014/main" id="{F5F2EF96-AA22-836E-75CD-137D01FE9956}"/>
              </a:ext>
            </a:extLst>
          </p:cNvPr>
          <p:cNvSpPr/>
          <p:nvPr/>
        </p:nvSpPr>
        <p:spPr>
          <a:xfrm>
            <a:off x="3048000" y="936812"/>
            <a:ext cx="918882" cy="25370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3465F56E-3C69-D9FF-FBC9-893F96CAA5B2}"/>
              </a:ext>
            </a:extLst>
          </p:cNvPr>
          <p:cNvSpPr/>
          <p:nvPr/>
        </p:nvSpPr>
        <p:spPr>
          <a:xfrm>
            <a:off x="4260905" y="2555317"/>
            <a:ext cx="918882" cy="923771"/>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081AB76-39F7-24F1-9CEC-423E87684731}"/>
              </a:ext>
            </a:extLst>
          </p:cNvPr>
          <p:cNvSpPr/>
          <p:nvPr/>
        </p:nvSpPr>
        <p:spPr>
          <a:xfrm>
            <a:off x="8351440" y="936812"/>
            <a:ext cx="623047" cy="2442319"/>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BD2960B-24E0-5356-D98B-FCD02C1E60F3}"/>
              </a:ext>
            </a:extLst>
          </p:cNvPr>
          <p:cNvSpPr/>
          <p:nvPr/>
        </p:nvSpPr>
        <p:spPr>
          <a:xfrm>
            <a:off x="10257158" y="2595282"/>
            <a:ext cx="588257" cy="87854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810027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C2997EE-0889-44C3-AC0D-18F26AC9AA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large server room with many black cabinets&#10;&#10;Description automatically generated">
            <a:extLst>
              <a:ext uri="{FF2B5EF4-FFF2-40B4-BE49-F238E27FC236}">
                <a16:creationId xmlns:a16="http://schemas.microsoft.com/office/drawing/2014/main" id="{C0FC6A72-6598-BDEE-8E57-37FA1B00747C}"/>
              </a:ext>
            </a:extLst>
          </p:cNvPr>
          <p:cNvPicPr>
            <a:picLocks noChangeAspect="1"/>
          </p:cNvPicPr>
          <p:nvPr/>
        </p:nvPicPr>
        <p:blipFill rotWithShape="1">
          <a:blip r:embed="rId3"/>
          <a:srcRect l="1472" r="1" b="1"/>
          <a:stretch/>
        </p:blipFill>
        <p:spPr>
          <a:xfrm>
            <a:off x="5622233" y="10"/>
            <a:ext cx="6569769" cy="3750724"/>
          </a:xfrm>
          <a:custGeom>
            <a:avLst/>
            <a:gdLst/>
            <a:ahLst/>
            <a:cxnLst/>
            <a:rect l="l" t="t" r="r" b="b"/>
            <a:pathLst>
              <a:path w="6569769" h="3750734">
                <a:moveTo>
                  <a:pt x="1738471" y="0"/>
                </a:moveTo>
                <a:lnTo>
                  <a:pt x="6569769" y="0"/>
                </a:lnTo>
                <a:lnTo>
                  <a:pt x="6569769" y="3750734"/>
                </a:lnTo>
                <a:lnTo>
                  <a:pt x="0" y="3750734"/>
                </a:lnTo>
                <a:close/>
              </a:path>
            </a:pathLst>
          </a:custGeom>
        </p:spPr>
      </p:pic>
      <p:pic>
        <p:nvPicPr>
          <p:cNvPr id="5" name="Picture 4" descr="An aerial view of a factory&#10;&#10;Description automatically generated">
            <a:extLst>
              <a:ext uri="{FF2B5EF4-FFF2-40B4-BE49-F238E27FC236}">
                <a16:creationId xmlns:a16="http://schemas.microsoft.com/office/drawing/2014/main" id="{99F453EB-0E35-D000-94B1-AAFF4631D74D}"/>
              </a:ext>
            </a:extLst>
          </p:cNvPr>
          <p:cNvPicPr>
            <a:picLocks noChangeAspect="1"/>
          </p:cNvPicPr>
          <p:nvPr/>
        </p:nvPicPr>
        <p:blipFill rotWithShape="1">
          <a:blip r:embed="rId4"/>
          <a:srcRect t="10561" b="23519"/>
          <a:stretch/>
        </p:blipFill>
        <p:spPr>
          <a:xfrm>
            <a:off x="4182011" y="3887894"/>
            <a:ext cx="8009991" cy="2970106"/>
          </a:xfrm>
          <a:custGeom>
            <a:avLst/>
            <a:gdLst/>
            <a:ahLst/>
            <a:cxnLst/>
            <a:rect l="l" t="t" r="r" b="b"/>
            <a:pathLst>
              <a:path w="8009991" h="2970106">
                <a:moveTo>
                  <a:pt x="1376648" y="0"/>
                </a:moveTo>
                <a:lnTo>
                  <a:pt x="8009991" y="0"/>
                </a:lnTo>
                <a:lnTo>
                  <a:pt x="8009991" y="2970106"/>
                </a:lnTo>
                <a:lnTo>
                  <a:pt x="0" y="2970106"/>
                </a:lnTo>
                <a:close/>
              </a:path>
            </a:pathLst>
          </a:custGeom>
        </p:spPr>
      </p:pic>
      <p:pic>
        <p:nvPicPr>
          <p:cNvPr id="6" name="Picture 5" descr="A row of server racks in a data center&#10;&#10;Description automatically generated">
            <a:extLst>
              <a:ext uri="{FF2B5EF4-FFF2-40B4-BE49-F238E27FC236}">
                <a16:creationId xmlns:a16="http://schemas.microsoft.com/office/drawing/2014/main" id="{1D078212-0490-B864-03C4-8BC2069CEA3E}"/>
              </a:ext>
            </a:extLst>
          </p:cNvPr>
          <p:cNvPicPr>
            <a:picLocks noChangeAspect="1"/>
          </p:cNvPicPr>
          <p:nvPr/>
        </p:nvPicPr>
        <p:blipFill rotWithShape="1">
          <a:blip r:embed="rId5"/>
          <a:srcRect l="10652" r="32456"/>
          <a:stretch/>
        </p:blipFill>
        <p:spPr>
          <a:xfrm>
            <a:off x="20" y="10"/>
            <a:ext cx="7503091" cy="6857990"/>
          </a:xfrm>
          <a:custGeom>
            <a:avLst/>
            <a:gdLst/>
            <a:ahLst/>
            <a:cxnLst/>
            <a:rect l="l" t="t" r="r" b="b"/>
            <a:pathLst>
              <a:path w="7503111" h="6858000">
                <a:moveTo>
                  <a:pt x="0" y="0"/>
                </a:moveTo>
                <a:lnTo>
                  <a:pt x="677334" y="0"/>
                </a:lnTo>
                <a:lnTo>
                  <a:pt x="1168036" y="0"/>
                </a:lnTo>
                <a:lnTo>
                  <a:pt x="1205499" y="0"/>
                </a:lnTo>
                <a:lnTo>
                  <a:pt x="1647632" y="0"/>
                </a:lnTo>
                <a:lnTo>
                  <a:pt x="7215401" y="0"/>
                </a:lnTo>
                <a:lnTo>
                  <a:pt x="4041567" y="6852993"/>
                </a:lnTo>
                <a:lnTo>
                  <a:pt x="7503111" y="6852993"/>
                </a:lnTo>
                <a:lnTo>
                  <a:pt x="7503111" y="6852994"/>
                </a:lnTo>
                <a:lnTo>
                  <a:pt x="1647632" y="6852994"/>
                </a:lnTo>
                <a:lnTo>
                  <a:pt x="1647632" y="6858000"/>
                </a:lnTo>
                <a:lnTo>
                  <a:pt x="0" y="6858000"/>
                </a:lnTo>
                <a:close/>
              </a:path>
            </a:pathLst>
          </a:custGeom>
        </p:spPr>
      </p:pic>
      <p:sp>
        <p:nvSpPr>
          <p:cNvPr id="4" name="Slide Number Placeholder 3">
            <a:extLst>
              <a:ext uri="{FF2B5EF4-FFF2-40B4-BE49-F238E27FC236}">
                <a16:creationId xmlns:a16="http://schemas.microsoft.com/office/drawing/2014/main" id="{0AC918EA-336E-0EFF-80A4-C37F6D2BFE6F}"/>
              </a:ext>
            </a:extLst>
          </p:cNvPr>
          <p:cNvSpPr>
            <a:spLocks noGrp="1"/>
          </p:cNvSpPr>
          <p:nvPr>
            <p:ph type="sldNum" sz="quarter" idx="12"/>
          </p:nvPr>
        </p:nvSpPr>
        <p:spPr>
          <a:xfrm>
            <a:off x="11017959" y="6041362"/>
            <a:ext cx="683339" cy="365125"/>
          </a:xfrm>
        </p:spPr>
        <p:txBody>
          <a:bodyPr vert="horz" lIns="91440" tIns="45720" rIns="91440" bIns="45720" rtlCol="0" anchor="ctr">
            <a:normAutofit/>
          </a:bodyPr>
          <a:lstStyle/>
          <a:p>
            <a:pPr algn="r">
              <a:spcAft>
                <a:spcPts val="600"/>
              </a:spcAft>
            </a:pPr>
            <a:fld id="{4FAB73BC-B049-4115-A692-8D63A059BFB8}" type="slidenum">
              <a:rPr lang="en-US" sz="1200">
                <a:solidFill>
                  <a:srgbClr val="FFFFFF"/>
                </a:solidFill>
              </a:rPr>
              <a:pPr algn="r">
                <a:spcAft>
                  <a:spcPts val="600"/>
                </a:spcAft>
              </a:pPr>
              <a:t>15</a:t>
            </a:fld>
            <a:endParaRPr lang="en-US" sz="1200">
              <a:solidFill>
                <a:srgbClr val="FFFFFF"/>
              </a:solidFill>
            </a:endParaRPr>
          </a:p>
        </p:txBody>
      </p:sp>
      <p:sp>
        <p:nvSpPr>
          <p:cNvPr id="2" name="Flowchart: Alternate Process 1">
            <a:extLst>
              <a:ext uri="{FF2B5EF4-FFF2-40B4-BE49-F238E27FC236}">
                <a16:creationId xmlns:a16="http://schemas.microsoft.com/office/drawing/2014/main" id="{74FCE214-BCBE-B617-89C7-9ED687856D00}"/>
              </a:ext>
            </a:extLst>
          </p:cNvPr>
          <p:cNvSpPr/>
          <p:nvPr/>
        </p:nvSpPr>
        <p:spPr>
          <a:xfrm>
            <a:off x="1071281" y="151010"/>
            <a:ext cx="8476130" cy="1219200"/>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t>100,000 GPUs with 2% failure </a:t>
            </a:r>
            <a:r>
              <a:rPr lang="en-US" sz="2400">
                <a:sym typeface="Wingdings" panose="05000000000000000000" pitchFamily="2" charset="2"/>
              </a:rPr>
              <a:t></a:t>
            </a:r>
            <a:r>
              <a:rPr lang="en-US" sz="2400"/>
              <a:t> 2,000 failures</a:t>
            </a:r>
          </a:p>
        </p:txBody>
      </p:sp>
    </p:spTree>
    <p:extLst>
      <p:ext uri="{BB962C8B-B14F-4D97-AF65-F5344CB8AC3E}">
        <p14:creationId xmlns:p14="http://schemas.microsoft.com/office/powerpoint/2010/main" val="32974211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68EA504-F6E5-457A-ACFA-2F5FEB89FC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292840" cy="6858001"/>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55820BC-CA1D-8F86-5554-E0226415DF33}"/>
              </a:ext>
            </a:extLst>
          </p:cNvPr>
          <p:cNvPicPr>
            <a:picLocks noChangeAspect="1"/>
          </p:cNvPicPr>
          <p:nvPr/>
        </p:nvPicPr>
        <p:blipFill rotWithShape="1">
          <a:blip r:embed="rId3">
            <a:duotone>
              <a:prstClr val="black"/>
              <a:schemeClr val="tx2">
                <a:tint val="45000"/>
                <a:satMod val="400000"/>
              </a:schemeClr>
            </a:duotone>
            <a:alphaModFix amt="20000"/>
          </a:blip>
          <a:srcRect r="7375"/>
          <a:stretch/>
        </p:blipFill>
        <p:spPr>
          <a:xfrm>
            <a:off x="20" y="1"/>
            <a:ext cx="11292820" cy="6857999"/>
          </a:xfrm>
          <a:prstGeom prst="rect">
            <a:avLst/>
          </a:prstGeom>
        </p:spPr>
      </p:pic>
      <p:sp>
        <p:nvSpPr>
          <p:cNvPr id="2" name="Title 1">
            <a:extLst>
              <a:ext uri="{FF2B5EF4-FFF2-40B4-BE49-F238E27FC236}">
                <a16:creationId xmlns:a16="http://schemas.microsoft.com/office/drawing/2014/main" id="{BF1323CA-3A6D-3DF4-F8A6-C68F764F78B3}"/>
              </a:ext>
            </a:extLst>
          </p:cNvPr>
          <p:cNvSpPr>
            <a:spLocks noGrp="1"/>
          </p:cNvSpPr>
          <p:nvPr>
            <p:ph type="title"/>
          </p:nvPr>
        </p:nvSpPr>
        <p:spPr>
          <a:xfrm>
            <a:off x="1261872" y="51995"/>
            <a:ext cx="9692640" cy="1325562"/>
          </a:xfrm>
        </p:spPr>
        <p:txBody>
          <a:bodyPr>
            <a:normAutofit/>
          </a:bodyPr>
          <a:lstStyle/>
          <a:p>
            <a:r>
              <a:rPr lang="en-US">
                <a:solidFill>
                  <a:schemeClr val="bg1"/>
                </a:solidFill>
              </a:rPr>
              <a:t>Background</a:t>
            </a:r>
          </a:p>
        </p:txBody>
      </p:sp>
      <p:graphicFrame>
        <p:nvGraphicFramePr>
          <p:cNvPr id="12" name="Content Placeholder 2">
            <a:extLst>
              <a:ext uri="{FF2B5EF4-FFF2-40B4-BE49-F238E27FC236}">
                <a16:creationId xmlns:a16="http://schemas.microsoft.com/office/drawing/2014/main" id="{7EDCD9C6-F8BE-D752-572F-03D741DC6D07}"/>
              </a:ext>
            </a:extLst>
          </p:cNvPr>
          <p:cNvGraphicFramePr>
            <a:graphicFrameLocks noGrp="1"/>
          </p:cNvGraphicFramePr>
          <p:nvPr>
            <p:ph idx="1"/>
            <p:extLst>
              <p:ext uri="{D42A27DB-BD31-4B8C-83A1-F6EECF244321}">
                <p14:modId xmlns:p14="http://schemas.microsoft.com/office/powerpoint/2010/main" val="1237049424"/>
              </p:ext>
            </p:extLst>
          </p:nvPr>
        </p:nvGraphicFramePr>
        <p:xfrm>
          <a:off x="1261872" y="1730188"/>
          <a:ext cx="8595360" cy="483197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6" name="Slide Number Placeholder 35">
            <a:extLst>
              <a:ext uri="{FF2B5EF4-FFF2-40B4-BE49-F238E27FC236}">
                <a16:creationId xmlns:a16="http://schemas.microsoft.com/office/drawing/2014/main" id="{B67C22FC-4951-F8CC-0974-580CF0C28B52}"/>
              </a:ext>
            </a:extLst>
          </p:cNvPr>
          <p:cNvSpPr>
            <a:spLocks noGrp="1"/>
          </p:cNvSpPr>
          <p:nvPr>
            <p:ph type="sldNum" sz="quarter" idx="12"/>
          </p:nvPr>
        </p:nvSpPr>
        <p:spPr/>
        <p:txBody>
          <a:bodyPr>
            <a:normAutofit lnSpcReduction="10000"/>
          </a:bodyPr>
          <a:lstStyle/>
          <a:p>
            <a:fld id="{4FAB73BC-B049-4115-A692-8D63A059BFB8}" type="slidenum">
              <a:rPr lang="en-US" dirty="0"/>
              <a:t>16</a:t>
            </a:fld>
            <a:endParaRPr lang="en-US"/>
          </a:p>
        </p:txBody>
      </p:sp>
    </p:spTree>
    <p:extLst>
      <p:ext uri="{BB962C8B-B14F-4D97-AF65-F5344CB8AC3E}">
        <p14:creationId xmlns:p14="http://schemas.microsoft.com/office/powerpoint/2010/main" val="35587384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C8908-AA1F-0604-011A-36E068F14FC3}"/>
              </a:ext>
            </a:extLst>
          </p:cNvPr>
          <p:cNvSpPr>
            <a:spLocks noGrp="1"/>
          </p:cNvSpPr>
          <p:nvPr>
            <p:ph type="title"/>
          </p:nvPr>
        </p:nvSpPr>
        <p:spPr>
          <a:xfrm>
            <a:off x="1261871" y="365760"/>
            <a:ext cx="9858383" cy="1325562"/>
          </a:xfrm>
        </p:spPr>
        <p:txBody>
          <a:bodyPr>
            <a:normAutofit/>
          </a:bodyPr>
          <a:lstStyle/>
          <a:p>
            <a:r>
              <a:rPr lang="en-US" spc="10"/>
              <a:t>Error Injection Constraints</a:t>
            </a:r>
            <a:endParaRPr lang="en-US"/>
          </a:p>
        </p:txBody>
      </p:sp>
      <p:sp>
        <p:nvSpPr>
          <p:cNvPr id="8"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6FAE6663-6629-DF1D-6438-E9ADB393CCAA}"/>
              </a:ext>
            </a:extLst>
          </p:cNvPr>
          <p:cNvSpPr>
            <a:spLocks noGrp="1"/>
          </p:cNvSpPr>
          <p:nvPr>
            <p:ph type="sldNum" sz="quarter" idx="12"/>
          </p:nvPr>
        </p:nvSpPr>
        <p:spPr>
          <a:xfrm>
            <a:off x="1" y="6172200"/>
            <a:ext cx="914400" cy="593725"/>
          </a:xfrm>
        </p:spPr>
        <p:txBody>
          <a:bodyPr>
            <a:normAutofit/>
          </a:bodyPr>
          <a:lstStyle/>
          <a:p>
            <a:pPr>
              <a:lnSpc>
                <a:spcPct val="90000"/>
              </a:lnSpc>
              <a:spcAft>
                <a:spcPts val="600"/>
              </a:spcAft>
            </a:pPr>
            <a:fld id="{4FAB73BC-B049-4115-A692-8D63A059BFB8}" type="slidenum">
              <a:rPr lang="en-US"/>
              <a:pPr>
                <a:lnSpc>
                  <a:spcPct val="90000"/>
                </a:lnSpc>
                <a:spcAft>
                  <a:spcPts val="600"/>
                </a:spcAft>
              </a:pPr>
              <a:t>17</a:t>
            </a:fld>
            <a:endParaRPr lang="en-US"/>
          </a:p>
        </p:txBody>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2">
            <a:extLst>
              <a:ext uri="{FF2B5EF4-FFF2-40B4-BE49-F238E27FC236}">
                <a16:creationId xmlns:a16="http://schemas.microsoft.com/office/drawing/2014/main" id="{7F083972-0F64-6214-C5D9-9FD791AEF26E}"/>
              </a:ext>
            </a:extLst>
          </p:cNvPr>
          <p:cNvGraphicFramePr>
            <a:graphicFrameLocks noGrp="1"/>
          </p:cNvGraphicFramePr>
          <p:nvPr>
            <p:ph idx="1"/>
            <p:extLst>
              <p:ext uri="{D42A27DB-BD31-4B8C-83A1-F6EECF244321}">
                <p14:modId xmlns:p14="http://schemas.microsoft.com/office/powerpoint/2010/main" val="146022816"/>
              </p:ext>
            </p:extLst>
          </p:nvPr>
        </p:nvGraphicFramePr>
        <p:xfrm>
          <a:off x="1262063" y="2013055"/>
          <a:ext cx="9858191" cy="420147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063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44C5F8A-F34F-401A-A9CA-A9F426356C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21" name="Rectangle 20">
            <a:extLst>
              <a:ext uri="{FF2B5EF4-FFF2-40B4-BE49-F238E27FC236}">
                <a16:creationId xmlns:a16="http://schemas.microsoft.com/office/drawing/2014/main" id="{E53F4E5A-C9EE-4859-B46B-F018F7D73A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29284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E4B129-E8C7-C38B-9203-6D25C3B1893F}"/>
              </a:ext>
            </a:extLst>
          </p:cNvPr>
          <p:cNvSpPr>
            <a:spLocks noGrp="1"/>
          </p:cNvSpPr>
          <p:nvPr>
            <p:ph type="title"/>
          </p:nvPr>
        </p:nvSpPr>
        <p:spPr>
          <a:xfrm>
            <a:off x="471090" y="373484"/>
            <a:ext cx="2886644" cy="1046525"/>
          </a:xfrm>
          <a:solidFill>
            <a:srgbClr val="46464A"/>
          </a:solidFill>
        </p:spPr>
        <p:style>
          <a:lnRef idx="1">
            <a:schemeClr val="dk1"/>
          </a:lnRef>
          <a:fillRef idx="3">
            <a:schemeClr val="dk1"/>
          </a:fillRef>
          <a:effectRef idx="2">
            <a:schemeClr val="dk1"/>
          </a:effectRef>
          <a:fontRef idx="minor">
            <a:schemeClr val="lt1"/>
          </a:fontRef>
        </p:style>
        <p:txBody>
          <a:bodyPr vert="horz" lIns="91440" tIns="45720" rIns="91440" bIns="45720" rtlCol="0" anchor="ctr">
            <a:normAutofit/>
          </a:bodyPr>
          <a:lstStyle/>
          <a:p>
            <a:r>
              <a:rPr lang="en-US" sz="3200" b="1" dirty="0"/>
              <a:t> </a:t>
            </a:r>
            <a:r>
              <a:rPr lang="en-US" sz="3200" b="1"/>
              <a:t>Limitations</a:t>
            </a:r>
          </a:p>
        </p:txBody>
      </p:sp>
      <p:pic>
        <p:nvPicPr>
          <p:cNvPr id="14" name="Picture 13" descr="A screenshot of a computer&#10;&#10;Description automatically generated">
            <a:extLst>
              <a:ext uri="{FF2B5EF4-FFF2-40B4-BE49-F238E27FC236}">
                <a16:creationId xmlns:a16="http://schemas.microsoft.com/office/drawing/2014/main" id="{BE723828-A652-B8E9-A230-7D4B57FFB749}"/>
              </a:ext>
            </a:extLst>
          </p:cNvPr>
          <p:cNvPicPr>
            <a:picLocks noChangeAspect="1"/>
          </p:cNvPicPr>
          <p:nvPr/>
        </p:nvPicPr>
        <p:blipFill>
          <a:blip r:embed="rId3"/>
          <a:stretch>
            <a:fillRect/>
          </a:stretch>
        </p:blipFill>
        <p:spPr>
          <a:xfrm>
            <a:off x="471090" y="4432759"/>
            <a:ext cx="4010820" cy="2145789"/>
          </a:xfrm>
          <a:prstGeom prst="rect">
            <a:avLst/>
          </a:prstGeom>
        </p:spPr>
      </p:pic>
      <p:cxnSp>
        <p:nvCxnSpPr>
          <p:cNvPr id="23" name="Straight Connector 22">
            <a:extLst>
              <a:ext uri="{FF2B5EF4-FFF2-40B4-BE49-F238E27FC236}">
                <a16:creationId xmlns:a16="http://schemas.microsoft.com/office/drawing/2014/main" id="{041A955B-D579-48FD-A51C-51B0C0B69F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53000" y="4813604"/>
            <a:ext cx="0" cy="1117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A80A0AD7-A3E7-B4FB-9367-3F64BC6A6883}"/>
              </a:ext>
            </a:extLst>
          </p:cNvPr>
          <p:cNvSpPr>
            <a:spLocks noGrp="1"/>
          </p:cNvSpPr>
          <p:nvPr>
            <p:ph idx="4294967295"/>
          </p:nvPr>
        </p:nvSpPr>
        <p:spPr>
          <a:xfrm>
            <a:off x="4871010" y="1595718"/>
            <a:ext cx="6551530" cy="4280358"/>
          </a:xfrm>
        </p:spPr>
        <p:txBody>
          <a:bodyPr vert="horz" lIns="91440" tIns="45720" rIns="91440" bIns="45720" rtlCol="0" anchor="ctr">
            <a:normAutofit/>
          </a:bodyPr>
          <a:lstStyle/>
          <a:p>
            <a:r>
              <a:rPr lang="en-US" sz="2000"/>
              <a:t>Our project is developed for use with open-source Language Models through </a:t>
            </a:r>
            <a:r>
              <a:rPr lang="en-US" sz="2000" b="1">
                <a:highlight>
                  <a:srgbClr val="FFFF00"/>
                </a:highlight>
              </a:rPr>
              <a:t>HuggingFace</a:t>
            </a:r>
          </a:p>
          <a:p>
            <a:pPr lvl="1">
              <a:lnSpc>
                <a:spcPct val="150000"/>
              </a:lnSpc>
            </a:pPr>
            <a:r>
              <a:rPr lang="en-US" sz="1800"/>
              <a:t>Over </a:t>
            </a:r>
            <a:r>
              <a:rPr lang="en-US" sz="1800" u="sng"/>
              <a:t>100,000</a:t>
            </a:r>
            <a:r>
              <a:rPr lang="en-US" sz="1800"/>
              <a:t> Language models</a:t>
            </a:r>
          </a:p>
          <a:p>
            <a:pPr lvl="1">
              <a:lnSpc>
                <a:spcPct val="150000"/>
              </a:lnSpc>
            </a:pPr>
            <a:r>
              <a:rPr lang="en-US" sz="1800"/>
              <a:t>Project is applicable to all models</a:t>
            </a:r>
          </a:p>
          <a:p>
            <a:r>
              <a:rPr lang="en-US" sz="2200"/>
              <a:t>Open-source models are less advanced than </a:t>
            </a:r>
            <a:r>
              <a:rPr lang="en-US" sz="2200">
                <a:highlight>
                  <a:srgbClr val="C0C0C0"/>
                </a:highlight>
              </a:rPr>
              <a:t>ChatGPT</a:t>
            </a:r>
          </a:p>
          <a:p>
            <a:r>
              <a:rPr lang="en-US" sz="2200"/>
              <a:t>Text generation models were chosen for their more creative responses</a:t>
            </a:r>
          </a:p>
          <a:p>
            <a:pPr lvl="1"/>
            <a:r>
              <a:rPr lang="en-US" sz="2000" u="sng"/>
              <a:t>They do not necessarily answer questions</a:t>
            </a:r>
          </a:p>
        </p:txBody>
      </p:sp>
      <p:sp>
        <p:nvSpPr>
          <p:cNvPr id="3" name="Slide Number Placeholder 2">
            <a:extLst>
              <a:ext uri="{FF2B5EF4-FFF2-40B4-BE49-F238E27FC236}">
                <a16:creationId xmlns:a16="http://schemas.microsoft.com/office/drawing/2014/main" id="{9003F889-B7B8-C7E2-B190-66543C05C988}"/>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dirty="0"/>
              <a:pPr defTabSz="457200">
                <a:lnSpc>
                  <a:spcPct val="90000"/>
                </a:lnSpc>
                <a:spcAft>
                  <a:spcPts val="600"/>
                </a:spcAft>
              </a:pPr>
              <a:t>18</a:t>
            </a:fld>
            <a:endParaRPr lang="en-US"/>
          </a:p>
        </p:txBody>
      </p:sp>
      <p:pic>
        <p:nvPicPr>
          <p:cNvPr id="5" name="Picture 4">
            <a:extLst>
              <a:ext uri="{FF2B5EF4-FFF2-40B4-BE49-F238E27FC236}">
                <a16:creationId xmlns:a16="http://schemas.microsoft.com/office/drawing/2014/main" id="{00E10326-94BE-D7DE-31E6-17FA4413EE02}"/>
              </a:ext>
            </a:extLst>
          </p:cNvPr>
          <p:cNvPicPr>
            <a:picLocks noChangeAspect="1"/>
          </p:cNvPicPr>
          <p:nvPr/>
        </p:nvPicPr>
        <p:blipFill>
          <a:blip r:embed="rId4"/>
          <a:stretch>
            <a:fillRect/>
          </a:stretch>
        </p:blipFill>
        <p:spPr>
          <a:xfrm>
            <a:off x="602078" y="2052475"/>
            <a:ext cx="3163100" cy="1877004"/>
          </a:xfrm>
          <a:prstGeom prst="rect">
            <a:avLst/>
          </a:prstGeom>
        </p:spPr>
      </p:pic>
      <p:sp>
        <p:nvSpPr>
          <p:cNvPr id="6" name="TextBox 5">
            <a:extLst>
              <a:ext uri="{FF2B5EF4-FFF2-40B4-BE49-F238E27FC236}">
                <a16:creationId xmlns:a16="http://schemas.microsoft.com/office/drawing/2014/main" id="{3043DBF3-AFA2-CDD9-9723-4236850E22D9}"/>
              </a:ext>
            </a:extLst>
          </p:cNvPr>
          <p:cNvSpPr txBox="1"/>
          <p:nvPr/>
        </p:nvSpPr>
        <p:spPr>
          <a:xfrm>
            <a:off x="1244289" y="3968641"/>
            <a:ext cx="2191000" cy="369332"/>
          </a:xfrm>
          <a:prstGeom prst="rect">
            <a:avLst/>
          </a:prstGeom>
          <a:noFill/>
        </p:spPr>
        <p:txBody>
          <a:bodyPr wrap="square" rtlCol="0">
            <a:spAutoFit/>
          </a:bodyPr>
          <a:lstStyle/>
          <a:p>
            <a:r>
              <a:rPr lang="en-US"/>
              <a:t>HuggingFace.co</a:t>
            </a:r>
          </a:p>
        </p:txBody>
      </p:sp>
    </p:spTree>
    <p:extLst>
      <p:ext uri="{BB962C8B-B14F-4D97-AF65-F5344CB8AC3E}">
        <p14:creationId xmlns:p14="http://schemas.microsoft.com/office/powerpoint/2010/main" val="17271825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F5C8AD1-DAA1-705A-C163-A009E19C55B4}"/>
              </a:ext>
            </a:extLst>
          </p:cNvPr>
          <p:cNvSpPr txBox="1"/>
          <p:nvPr/>
        </p:nvSpPr>
        <p:spPr>
          <a:xfrm>
            <a:off x="370779" y="203330"/>
            <a:ext cx="10393776" cy="76944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400"/>
              <a:t>System Chart</a:t>
            </a:r>
          </a:p>
        </p:txBody>
      </p:sp>
      <mc:AlternateContent xmlns:mc="http://schemas.openxmlformats.org/markup-compatibility/2006">
        <mc:Choice xmlns:p14="http://schemas.microsoft.com/office/powerpoint/2010/main" Requires="p14">
          <p:contentPart p14:bwMode="auto" r:id="rId3">
            <p14:nvContentPartPr>
              <p14:cNvPr id="7" name="Ink 6">
                <a:extLst>
                  <a:ext uri="{FF2B5EF4-FFF2-40B4-BE49-F238E27FC236}">
                    <a16:creationId xmlns:a16="http://schemas.microsoft.com/office/drawing/2014/main" id="{F276F0CA-DAB5-DE98-2925-BBAF2B327A79}"/>
                  </a:ext>
                </a:extLst>
              </p14:cNvPr>
              <p14:cNvContentPartPr/>
              <p14:nvPr/>
            </p14:nvContentPartPr>
            <p14:xfrm>
              <a:off x="-3171581" y="3680483"/>
              <a:ext cx="19843" cy="19843"/>
            </p14:xfrm>
          </p:contentPart>
        </mc:Choice>
        <mc:Fallback>
          <p:pic>
            <p:nvPicPr>
              <p:cNvPr id="7" name="Ink 6">
                <a:extLst>
                  <a:ext uri="{FF2B5EF4-FFF2-40B4-BE49-F238E27FC236}">
                    <a16:creationId xmlns:a16="http://schemas.microsoft.com/office/drawing/2014/main" id="{F276F0CA-DAB5-DE98-2925-BBAF2B327A79}"/>
                  </a:ext>
                </a:extLst>
              </p:cNvPr>
              <p:cNvPicPr/>
              <p:nvPr/>
            </p:nvPicPr>
            <p:blipFill>
              <a:blip r:embed="rId4"/>
              <a:stretch>
                <a:fillRect/>
              </a:stretch>
            </p:blipFill>
            <p:spPr>
              <a:xfrm>
                <a:off x="-3667656" y="3184408"/>
                <a:ext cx="992150" cy="992150"/>
              </a:xfrm>
              <a:prstGeom prst="rect">
                <a:avLst/>
              </a:prstGeom>
            </p:spPr>
          </p:pic>
        </mc:Fallback>
      </mc:AlternateContent>
      <p:sp>
        <p:nvSpPr>
          <p:cNvPr id="2" name="Slide Number Placeholder 1">
            <a:extLst>
              <a:ext uri="{FF2B5EF4-FFF2-40B4-BE49-F238E27FC236}">
                <a16:creationId xmlns:a16="http://schemas.microsoft.com/office/drawing/2014/main" id="{B40DA6BE-35DB-05D0-9E51-3DC83533B20B}"/>
              </a:ext>
            </a:extLst>
          </p:cNvPr>
          <p:cNvSpPr>
            <a:spLocks noGrp="1"/>
          </p:cNvSpPr>
          <p:nvPr>
            <p:ph type="sldNum" sz="quarter" idx="12"/>
          </p:nvPr>
        </p:nvSpPr>
        <p:spPr/>
        <p:txBody>
          <a:bodyPr>
            <a:normAutofit lnSpcReduction="10000"/>
          </a:bodyPr>
          <a:lstStyle/>
          <a:p>
            <a:fld id="{4FAB73BC-B049-4115-A692-8D63A059BFB8}" type="slidenum">
              <a:rPr lang="en-US" dirty="0"/>
              <a:t>19</a:t>
            </a:fld>
            <a:endParaRPr lang="en-US"/>
          </a:p>
        </p:txBody>
      </p:sp>
      <p:sp>
        <p:nvSpPr>
          <p:cNvPr id="8" name="Flowchart: Alternate Process 7">
            <a:extLst>
              <a:ext uri="{FF2B5EF4-FFF2-40B4-BE49-F238E27FC236}">
                <a16:creationId xmlns:a16="http://schemas.microsoft.com/office/drawing/2014/main" id="{1D4DD9CF-80D0-58F8-61B2-1CD9BFB1197A}"/>
              </a:ext>
            </a:extLst>
          </p:cNvPr>
          <p:cNvSpPr/>
          <p:nvPr/>
        </p:nvSpPr>
        <p:spPr>
          <a:xfrm>
            <a:off x="2890239" y="2216033"/>
            <a:ext cx="2747796" cy="1354264"/>
          </a:xfrm>
          <a:prstGeom prst="flowChartAlternateProcess">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Natural Language Model</a:t>
            </a:r>
          </a:p>
        </p:txBody>
      </p:sp>
      <p:sp>
        <p:nvSpPr>
          <p:cNvPr id="10" name="Arrow: Right 9">
            <a:extLst>
              <a:ext uri="{FF2B5EF4-FFF2-40B4-BE49-F238E27FC236}">
                <a16:creationId xmlns:a16="http://schemas.microsoft.com/office/drawing/2014/main" id="{0E746671-1E53-7204-6BEF-F482C2FDE946}"/>
              </a:ext>
            </a:extLst>
          </p:cNvPr>
          <p:cNvSpPr/>
          <p:nvPr/>
        </p:nvSpPr>
        <p:spPr>
          <a:xfrm>
            <a:off x="2093010" y="2665713"/>
            <a:ext cx="771956" cy="454903"/>
          </a:xfrm>
          <a:prstGeom prst="right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owchart: Process 10">
            <a:extLst>
              <a:ext uri="{FF2B5EF4-FFF2-40B4-BE49-F238E27FC236}">
                <a16:creationId xmlns:a16="http://schemas.microsoft.com/office/drawing/2014/main" id="{CEC4B132-D8D4-DED8-61FB-EF2260DA1661}"/>
              </a:ext>
            </a:extLst>
          </p:cNvPr>
          <p:cNvSpPr/>
          <p:nvPr/>
        </p:nvSpPr>
        <p:spPr>
          <a:xfrm>
            <a:off x="49638" y="2467502"/>
            <a:ext cx="2042948" cy="854221"/>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t>Prompt:</a:t>
            </a:r>
          </a:p>
          <a:p>
            <a:pPr algn="ctr"/>
            <a:r>
              <a:rPr lang="en-US"/>
              <a:t>“Once upon a time”</a:t>
            </a:r>
          </a:p>
        </p:txBody>
      </p:sp>
      <p:sp>
        <p:nvSpPr>
          <p:cNvPr id="12" name="Flowchart: Alternate Process 11">
            <a:extLst>
              <a:ext uri="{FF2B5EF4-FFF2-40B4-BE49-F238E27FC236}">
                <a16:creationId xmlns:a16="http://schemas.microsoft.com/office/drawing/2014/main" id="{14B28DFA-0E3B-5603-A623-FEEE2F1291B0}"/>
              </a:ext>
            </a:extLst>
          </p:cNvPr>
          <p:cNvSpPr/>
          <p:nvPr/>
        </p:nvSpPr>
        <p:spPr>
          <a:xfrm>
            <a:off x="3358927" y="1109317"/>
            <a:ext cx="1810420" cy="473283"/>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a:t>Error Injector</a:t>
            </a:r>
          </a:p>
        </p:txBody>
      </p:sp>
      <p:sp>
        <p:nvSpPr>
          <p:cNvPr id="14" name="Arrow: Down 13">
            <a:extLst>
              <a:ext uri="{FF2B5EF4-FFF2-40B4-BE49-F238E27FC236}">
                <a16:creationId xmlns:a16="http://schemas.microsoft.com/office/drawing/2014/main" id="{CC97FE5F-BF74-6E45-1059-CB5C556321F9}"/>
              </a:ext>
            </a:extLst>
          </p:cNvPr>
          <p:cNvSpPr/>
          <p:nvPr/>
        </p:nvSpPr>
        <p:spPr>
          <a:xfrm>
            <a:off x="4057363" y="1667976"/>
            <a:ext cx="445712" cy="47787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owchart: Process 16">
            <a:extLst>
              <a:ext uri="{FF2B5EF4-FFF2-40B4-BE49-F238E27FC236}">
                <a16:creationId xmlns:a16="http://schemas.microsoft.com/office/drawing/2014/main" id="{9870B9B7-0806-2E4B-C1B8-688D667942AB}"/>
              </a:ext>
            </a:extLst>
          </p:cNvPr>
          <p:cNvSpPr/>
          <p:nvPr/>
        </p:nvSpPr>
        <p:spPr>
          <a:xfrm>
            <a:off x="6553967" y="3313680"/>
            <a:ext cx="4403042" cy="853258"/>
          </a:xfrm>
          <a:prstGeom prst="flowChartProcess">
            <a:avLst/>
          </a:prstGeom>
          <a:solidFill>
            <a:srgbClr val="C0000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solidFill>
                  <a:schemeClr val="bg1"/>
                </a:solidFill>
              </a:rPr>
              <a:t>Error-Injected:</a:t>
            </a:r>
          </a:p>
          <a:p>
            <a:pPr algn="ctr"/>
            <a:r>
              <a:rPr lang="en-US">
                <a:solidFill>
                  <a:schemeClr val="bg1"/>
                </a:solidFill>
              </a:rPr>
              <a:t>“Once upon a time 486486486's486486 is a486486 vacancies </a:t>
            </a:r>
            <a:r>
              <a:rPr lang="en-US" err="1">
                <a:solidFill>
                  <a:schemeClr val="bg1"/>
                </a:solidFill>
              </a:rPr>
              <a:t>vacancies</a:t>
            </a:r>
            <a:r>
              <a:rPr lang="en-US">
                <a:solidFill>
                  <a:schemeClr val="bg1"/>
                </a:solidFill>
              </a:rPr>
              <a:t> panic”</a:t>
            </a:r>
          </a:p>
        </p:txBody>
      </p:sp>
      <p:cxnSp>
        <p:nvCxnSpPr>
          <p:cNvPr id="20" name="Connector: Elbow 19">
            <a:extLst>
              <a:ext uri="{FF2B5EF4-FFF2-40B4-BE49-F238E27FC236}">
                <a16:creationId xmlns:a16="http://schemas.microsoft.com/office/drawing/2014/main" id="{EBC217CA-8419-477B-AB28-C95CCB3C2584}"/>
              </a:ext>
            </a:extLst>
          </p:cNvPr>
          <p:cNvCxnSpPr>
            <a:cxnSpLocks/>
            <a:stCxn id="8" idx="3"/>
            <a:endCxn id="17" idx="1"/>
          </p:cNvCxnSpPr>
          <p:nvPr/>
        </p:nvCxnSpPr>
        <p:spPr>
          <a:xfrm>
            <a:off x="5638035" y="2893165"/>
            <a:ext cx="915932" cy="8471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Flowchart: Process 20">
            <a:extLst>
              <a:ext uri="{FF2B5EF4-FFF2-40B4-BE49-F238E27FC236}">
                <a16:creationId xmlns:a16="http://schemas.microsoft.com/office/drawing/2014/main" id="{546299AE-DEDF-057B-EFC4-DBCDDD693AF3}"/>
              </a:ext>
            </a:extLst>
          </p:cNvPr>
          <p:cNvSpPr/>
          <p:nvPr/>
        </p:nvSpPr>
        <p:spPr>
          <a:xfrm>
            <a:off x="6553967" y="1719224"/>
            <a:ext cx="4403042" cy="853258"/>
          </a:xfrm>
          <a:prstGeom prst="flowChartProcess">
            <a:avLst/>
          </a:prstGeom>
          <a:solidFill>
            <a:srgbClr val="00B050"/>
          </a:solidFill>
        </p:spPr>
        <p:style>
          <a:lnRef idx="2">
            <a:schemeClr val="accent6"/>
          </a:lnRef>
          <a:fillRef idx="1">
            <a:schemeClr val="lt1"/>
          </a:fillRef>
          <a:effectRef idx="0">
            <a:schemeClr val="accent6"/>
          </a:effectRef>
          <a:fontRef idx="minor">
            <a:schemeClr val="dk1"/>
          </a:fontRef>
        </p:style>
        <p:txBody>
          <a:bodyPr lIns="91440" tIns="45720" rIns="91440" bIns="45720" rtlCol="0" anchor="ctr"/>
          <a:lstStyle/>
          <a:p>
            <a:pPr algn="ctr"/>
            <a:r>
              <a:rPr lang="en-US">
                <a:solidFill>
                  <a:schemeClr val="bg1"/>
                </a:solidFill>
              </a:rPr>
              <a:t>Unaltered Output:</a:t>
            </a:r>
          </a:p>
          <a:p>
            <a:pPr algn="ctr"/>
            <a:r>
              <a:rPr lang="en-US">
                <a:solidFill>
                  <a:schemeClr val="bg1"/>
                </a:solidFill>
              </a:rPr>
              <a:t>“Once upon a time was a time when the world was a very different place…”</a:t>
            </a:r>
          </a:p>
        </p:txBody>
      </p:sp>
      <p:cxnSp>
        <p:nvCxnSpPr>
          <p:cNvPr id="24" name="Connector: Elbow 23">
            <a:extLst>
              <a:ext uri="{FF2B5EF4-FFF2-40B4-BE49-F238E27FC236}">
                <a16:creationId xmlns:a16="http://schemas.microsoft.com/office/drawing/2014/main" id="{66B9F672-3BC1-AB41-3351-FFE1FBFDB0CA}"/>
              </a:ext>
            </a:extLst>
          </p:cNvPr>
          <p:cNvCxnSpPr>
            <a:stCxn id="8" idx="3"/>
            <a:endCxn id="21" idx="1"/>
          </p:cNvCxnSpPr>
          <p:nvPr/>
        </p:nvCxnSpPr>
        <p:spPr>
          <a:xfrm flipV="1">
            <a:off x="5638035" y="2145853"/>
            <a:ext cx="915932" cy="74731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Flowchart: Alternate Process 3">
            <a:extLst>
              <a:ext uri="{FF2B5EF4-FFF2-40B4-BE49-F238E27FC236}">
                <a16:creationId xmlns:a16="http://schemas.microsoft.com/office/drawing/2014/main" id="{66DFAAB5-E669-A2F0-618A-4F5372A4B23D}"/>
              </a:ext>
            </a:extLst>
          </p:cNvPr>
          <p:cNvSpPr/>
          <p:nvPr/>
        </p:nvSpPr>
        <p:spPr>
          <a:xfrm>
            <a:off x="144513" y="4945592"/>
            <a:ext cx="1810420" cy="473283"/>
          </a:xfrm>
          <a:prstGeom prst="flowChartAlternateProcess">
            <a:avLst/>
          </a:prstGeom>
          <a:solidFill>
            <a:srgbClr val="C0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Error Injectors</a:t>
            </a:r>
          </a:p>
        </p:txBody>
      </p:sp>
      <p:cxnSp>
        <p:nvCxnSpPr>
          <p:cNvPr id="5" name="Connector: Elbow 4">
            <a:extLst>
              <a:ext uri="{FF2B5EF4-FFF2-40B4-BE49-F238E27FC236}">
                <a16:creationId xmlns:a16="http://schemas.microsoft.com/office/drawing/2014/main" id="{27FDD4B4-E2A5-433D-E3ED-59CCDBC77B08}"/>
              </a:ext>
            </a:extLst>
          </p:cNvPr>
          <p:cNvCxnSpPr>
            <a:cxnSpLocks/>
            <a:endCxn id="23" idx="1"/>
          </p:cNvCxnSpPr>
          <p:nvPr/>
        </p:nvCxnSpPr>
        <p:spPr>
          <a:xfrm>
            <a:off x="1950655" y="5214199"/>
            <a:ext cx="966062" cy="85280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B2E74591-2EEE-6C19-13E4-5AABFE1C43BC}"/>
              </a:ext>
            </a:extLst>
          </p:cNvPr>
          <p:cNvCxnSpPr>
            <a:cxnSpLocks/>
            <a:endCxn id="18" idx="1"/>
          </p:cNvCxnSpPr>
          <p:nvPr/>
        </p:nvCxnSpPr>
        <p:spPr>
          <a:xfrm flipV="1">
            <a:off x="1950654" y="4367528"/>
            <a:ext cx="970341" cy="8466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2F4A10C-F007-0B33-5E99-E59937E121A3}"/>
              </a:ext>
            </a:extLst>
          </p:cNvPr>
          <p:cNvCxnSpPr>
            <a:cxnSpLocks/>
            <a:endCxn id="25" idx="1"/>
          </p:cNvCxnSpPr>
          <p:nvPr/>
        </p:nvCxnSpPr>
        <p:spPr>
          <a:xfrm>
            <a:off x="1954157" y="5207986"/>
            <a:ext cx="966838" cy="9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Flowchart: Alternate Process 17">
            <a:extLst>
              <a:ext uri="{FF2B5EF4-FFF2-40B4-BE49-F238E27FC236}">
                <a16:creationId xmlns:a16="http://schemas.microsoft.com/office/drawing/2014/main" id="{7520E416-C2CD-D69D-6C8A-B06423886C6B}"/>
              </a:ext>
            </a:extLst>
          </p:cNvPr>
          <p:cNvSpPr/>
          <p:nvPr/>
        </p:nvSpPr>
        <p:spPr>
          <a:xfrm>
            <a:off x="2920995" y="4034388"/>
            <a:ext cx="1810420" cy="666279"/>
          </a:xfrm>
          <a:prstGeom prst="flowChartAlternateProcess">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a:t>Auto Error Injection</a:t>
            </a:r>
          </a:p>
        </p:txBody>
      </p:sp>
      <p:sp>
        <p:nvSpPr>
          <p:cNvPr id="23" name="Flowchart: Alternate Process 22">
            <a:extLst>
              <a:ext uri="{FF2B5EF4-FFF2-40B4-BE49-F238E27FC236}">
                <a16:creationId xmlns:a16="http://schemas.microsoft.com/office/drawing/2014/main" id="{FAE1A24C-1339-B06F-5F3F-12C7323136BA}"/>
              </a:ext>
            </a:extLst>
          </p:cNvPr>
          <p:cNvSpPr/>
          <p:nvPr/>
        </p:nvSpPr>
        <p:spPr>
          <a:xfrm>
            <a:off x="2916717" y="5733868"/>
            <a:ext cx="1810420" cy="666279"/>
          </a:xfrm>
          <a:prstGeom prst="flowChartAlternateProcess">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t>Bit Error Injection</a:t>
            </a:r>
          </a:p>
        </p:txBody>
      </p:sp>
      <p:sp>
        <p:nvSpPr>
          <p:cNvPr id="25" name="Flowchart: Alternate Process 24">
            <a:extLst>
              <a:ext uri="{FF2B5EF4-FFF2-40B4-BE49-F238E27FC236}">
                <a16:creationId xmlns:a16="http://schemas.microsoft.com/office/drawing/2014/main" id="{8D86EF11-6117-6553-D269-056676B231AD}"/>
              </a:ext>
            </a:extLst>
          </p:cNvPr>
          <p:cNvSpPr/>
          <p:nvPr/>
        </p:nvSpPr>
        <p:spPr>
          <a:xfrm>
            <a:off x="2920995" y="4884128"/>
            <a:ext cx="1810420" cy="666279"/>
          </a:xfrm>
          <a:prstGeom prst="flowChartAlternateProcess">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en-US" dirty="0"/>
              <a:t>Manual Error Injection</a:t>
            </a:r>
          </a:p>
        </p:txBody>
      </p:sp>
    </p:spTree>
    <p:extLst>
      <p:ext uri="{BB962C8B-B14F-4D97-AF65-F5344CB8AC3E}">
        <p14:creationId xmlns:p14="http://schemas.microsoft.com/office/powerpoint/2010/main" val="3956469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36647-EADF-EB06-6905-FCAA33FDDF6F}"/>
              </a:ext>
            </a:extLst>
          </p:cNvPr>
          <p:cNvSpPr>
            <a:spLocks noGrp="1"/>
          </p:cNvSpPr>
          <p:nvPr>
            <p:ph type="title"/>
          </p:nvPr>
        </p:nvSpPr>
        <p:spPr/>
        <p:txBody>
          <a:bodyPr/>
          <a:lstStyle/>
          <a:p>
            <a:r>
              <a:rPr lang="en-US">
                <a:cs typeface="Calibri Light"/>
              </a:rPr>
              <a:t>Meet the Team</a:t>
            </a:r>
          </a:p>
        </p:txBody>
      </p:sp>
      <p:pic>
        <p:nvPicPr>
          <p:cNvPr id="4" name="Picture 4">
            <a:extLst>
              <a:ext uri="{FF2B5EF4-FFF2-40B4-BE49-F238E27FC236}">
                <a16:creationId xmlns:a16="http://schemas.microsoft.com/office/drawing/2014/main" id="{30099F59-BE2C-EE06-975A-225CCEB91421}"/>
              </a:ext>
            </a:extLst>
          </p:cNvPr>
          <p:cNvPicPr>
            <a:picLocks noGrp="1" noChangeAspect="1"/>
          </p:cNvPicPr>
          <p:nvPr>
            <p:ph idx="1"/>
          </p:nvPr>
        </p:nvPicPr>
        <p:blipFill>
          <a:blip r:embed="rId2"/>
          <a:stretch>
            <a:fillRect/>
          </a:stretch>
        </p:blipFill>
        <p:spPr>
          <a:xfrm>
            <a:off x="840069" y="1689926"/>
            <a:ext cx="2119424" cy="2952599"/>
          </a:xfrm>
        </p:spPr>
      </p:pic>
      <p:sp>
        <p:nvSpPr>
          <p:cNvPr id="5" name="TextBox 4">
            <a:extLst>
              <a:ext uri="{FF2B5EF4-FFF2-40B4-BE49-F238E27FC236}">
                <a16:creationId xmlns:a16="http://schemas.microsoft.com/office/drawing/2014/main" id="{61E5E681-906C-B8EA-75FE-E46BC7DE896D}"/>
              </a:ext>
            </a:extLst>
          </p:cNvPr>
          <p:cNvSpPr txBox="1"/>
          <p:nvPr/>
        </p:nvSpPr>
        <p:spPr>
          <a:xfrm>
            <a:off x="874907" y="4974200"/>
            <a:ext cx="2084586"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cs typeface="Calibri"/>
              </a:rPr>
              <a:t>Satrant Bains</a:t>
            </a:r>
          </a:p>
          <a:p>
            <a:r>
              <a:rPr lang="en-US" sz="1400">
                <a:cs typeface="Calibri"/>
              </a:rPr>
              <a:t>Junior </a:t>
            </a:r>
          </a:p>
          <a:p>
            <a:r>
              <a:rPr lang="en-US" sz="1400">
                <a:cs typeface="Calibri"/>
              </a:rPr>
              <a:t>Computer Engineer </a:t>
            </a:r>
          </a:p>
          <a:p>
            <a:r>
              <a:rPr lang="en-US" sz="1400">
                <a:cs typeface="Calibri"/>
              </a:rPr>
              <a:t>Developer</a:t>
            </a:r>
          </a:p>
        </p:txBody>
      </p:sp>
      <p:pic>
        <p:nvPicPr>
          <p:cNvPr id="6" name="Picture 5">
            <a:extLst>
              <a:ext uri="{FF2B5EF4-FFF2-40B4-BE49-F238E27FC236}">
                <a16:creationId xmlns:a16="http://schemas.microsoft.com/office/drawing/2014/main" id="{D90FDEDC-8EDC-2FD4-C37C-17372570694E}"/>
              </a:ext>
            </a:extLst>
          </p:cNvPr>
          <p:cNvPicPr>
            <a:picLocks noChangeAspect="1"/>
          </p:cNvPicPr>
          <p:nvPr/>
        </p:nvPicPr>
        <p:blipFill>
          <a:blip r:embed="rId3"/>
          <a:stretch>
            <a:fillRect/>
          </a:stretch>
        </p:blipFill>
        <p:spPr>
          <a:xfrm>
            <a:off x="3345082" y="1689926"/>
            <a:ext cx="2033489" cy="2952599"/>
          </a:xfrm>
          <a:prstGeom prst="rect">
            <a:avLst/>
          </a:prstGeom>
        </p:spPr>
      </p:pic>
      <p:sp>
        <p:nvSpPr>
          <p:cNvPr id="7" name="TextBox 6">
            <a:extLst>
              <a:ext uri="{FF2B5EF4-FFF2-40B4-BE49-F238E27FC236}">
                <a16:creationId xmlns:a16="http://schemas.microsoft.com/office/drawing/2014/main" id="{71434FBD-FA99-8C88-1547-FC5548CB5708}"/>
              </a:ext>
            </a:extLst>
          </p:cNvPr>
          <p:cNvSpPr txBox="1"/>
          <p:nvPr/>
        </p:nvSpPr>
        <p:spPr>
          <a:xfrm>
            <a:off x="3345082" y="4987726"/>
            <a:ext cx="2033489" cy="954107"/>
          </a:xfrm>
          <a:prstGeom prst="rect">
            <a:avLst/>
          </a:prstGeom>
          <a:noFill/>
        </p:spPr>
        <p:txBody>
          <a:bodyPr wrap="square" lIns="91440" tIns="45720" rIns="91440" bIns="45720" rtlCol="0" anchor="t">
            <a:spAutoFit/>
          </a:bodyPr>
          <a:lstStyle/>
          <a:p>
            <a:r>
              <a:rPr lang="en-US" sz="1400"/>
              <a:t>Liam Baker</a:t>
            </a:r>
          </a:p>
          <a:p>
            <a:r>
              <a:rPr lang="en-US" sz="1400"/>
              <a:t>Junior</a:t>
            </a:r>
          </a:p>
          <a:p>
            <a:r>
              <a:rPr lang="en-US" sz="1400"/>
              <a:t>Computer Engineer</a:t>
            </a:r>
          </a:p>
          <a:p>
            <a:r>
              <a:rPr lang="en-US" sz="1400"/>
              <a:t>Developer</a:t>
            </a:r>
          </a:p>
        </p:txBody>
      </p:sp>
      <p:pic>
        <p:nvPicPr>
          <p:cNvPr id="3" name="Picture 2">
            <a:extLst>
              <a:ext uri="{FF2B5EF4-FFF2-40B4-BE49-F238E27FC236}">
                <a16:creationId xmlns:a16="http://schemas.microsoft.com/office/drawing/2014/main" id="{722EB6D5-5E74-F3EB-7FA7-9508A829F0F7}"/>
              </a:ext>
            </a:extLst>
          </p:cNvPr>
          <p:cNvPicPr>
            <a:picLocks noChangeAspect="1"/>
          </p:cNvPicPr>
          <p:nvPr/>
        </p:nvPicPr>
        <p:blipFill rotWithShape="1">
          <a:blip r:embed="rId4"/>
          <a:srcRect l="7939" r="14448"/>
          <a:stretch/>
        </p:blipFill>
        <p:spPr>
          <a:xfrm>
            <a:off x="5764160" y="1689925"/>
            <a:ext cx="2026024" cy="2952599"/>
          </a:xfrm>
          <a:prstGeom prst="rect">
            <a:avLst/>
          </a:prstGeom>
        </p:spPr>
      </p:pic>
      <p:sp>
        <p:nvSpPr>
          <p:cNvPr id="8" name="TextBox 7">
            <a:extLst>
              <a:ext uri="{FF2B5EF4-FFF2-40B4-BE49-F238E27FC236}">
                <a16:creationId xmlns:a16="http://schemas.microsoft.com/office/drawing/2014/main" id="{699B4A7E-E4FA-F22C-0C8E-CCF3C1ED88CC}"/>
              </a:ext>
            </a:extLst>
          </p:cNvPr>
          <p:cNvSpPr txBox="1"/>
          <p:nvPr/>
        </p:nvSpPr>
        <p:spPr>
          <a:xfrm>
            <a:off x="5699666" y="4943721"/>
            <a:ext cx="2131158" cy="954107"/>
          </a:xfrm>
          <a:prstGeom prst="rect">
            <a:avLst/>
          </a:prstGeom>
          <a:noFill/>
        </p:spPr>
        <p:txBody>
          <a:bodyPr wrap="square" lIns="91440" tIns="45720" rIns="91440" bIns="45720" rtlCol="0" anchor="t">
            <a:spAutoFit/>
          </a:bodyPr>
          <a:lstStyle/>
          <a:p>
            <a:r>
              <a:rPr lang="en-US" sz="1400"/>
              <a:t>Kieran Seven</a:t>
            </a:r>
          </a:p>
          <a:p>
            <a:r>
              <a:rPr lang="en-US" sz="1400"/>
              <a:t>Sophomore</a:t>
            </a:r>
          </a:p>
          <a:p>
            <a:r>
              <a:rPr lang="en-US" sz="1400"/>
              <a:t>Computer Engineer</a:t>
            </a:r>
          </a:p>
          <a:p>
            <a:r>
              <a:rPr lang="en-US" sz="1400"/>
              <a:t>Developer</a:t>
            </a:r>
          </a:p>
        </p:txBody>
      </p:sp>
      <p:sp>
        <p:nvSpPr>
          <p:cNvPr id="17" name="TextBox 16">
            <a:extLst>
              <a:ext uri="{FF2B5EF4-FFF2-40B4-BE49-F238E27FC236}">
                <a16:creationId xmlns:a16="http://schemas.microsoft.com/office/drawing/2014/main" id="{CDD965BE-9996-9721-92C8-FA8551FBD176}"/>
              </a:ext>
            </a:extLst>
          </p:cNvPr>
          <p:cNvSpPr txBox="1"/>
          <p:nvPr/>
        </p:nvSpPr>
        <p:spPr>
          <a:xfrm>
            <a:off x="8175773" y="4943720"/>
            <a:ext cx="1892202" cy="954107"/>
          </a:xfrm>
          <a:prstGeom prst="rect">
            <a:avLst/>
          </a:prstGeom>
          <a:noFill/>
        </p:spPr>
        <p:txBody>
          <a:bodyPr wrap="square" rtlCol="0">
            <a:spAutoFit/>
          </a:bodyPr>
          <a:lstStyle/>
          <a:p>
            <a:r>
              <a:rPr lang="en-US" sz="1400"/>
              <a:t>Alex Fink</a:t>
            </a:r>
          </a:p>
          <a:p>
            <a:r>
              <a:rPr lang="en-US" sz="1400"/>
              <a:t>Junior</a:t>
            </a:r>
          </a:p>
          <a:p>
            <a:r>
              <a:rPr lang="en-US" sz="1400"/>
              <a:t>Computer Engineer</a:t>
            </a:r>
          </a:p>
          <a:p>
            <a:r>
              <a:rPr lang="en-US" sz="1400"/>
              <a:t>Developer</a:t>
            </a:r>
          </a:p>
        </p:txBody>
      </p:sp>
      <p:pic>
        <p:nvPicPr>
          <p:cNvPr id="10" name="Picture 9" descr="A person in a suit and tie&#10;&#10;Description automatically generated with medium confidence">
            <a:extLst>
              <a:ext uri="{FF2B5EF4-FFF2-40B4-BE49-F238E27FC236}">
                <a16:creationId xmlns:a16="http://schemas.microsoft.com/office/drawing/2014/main" id="{85BB838C-2FEA-CF00-86D7-9BF2769C11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75773" y="1689925"/>
            <a:ext cx="2108696" cy="2952599"/>
          </a:xfrm>
          <a:prstGeom prst="rect">
            <a:avLst/>
          </a:prstGeom>
        </p:spPr>
      </p:pic>
      <p:sp>
        <p:nvSpPr>
          <p:cNvPr id="9" name="Slide Number Placeholder 8">
            <a:extLst>
              <a:ext uri="{FF2B5EF4-FFF2-40B4-BE49-F238E27FC236}">
                <a16:creationId xmlns:a16="http://schemas.microsoft.com/office/drawing/2014/main" id="{77C989CB-6B7E-9F1D-6524-8D38EF5F2146}"/>
              </a:ext>
            </a:extLst>
          </p:cNvPr>
          <p:cNvSpPr>
            <a:spLocks noGrp="1"/>
          </p:cNvSpPr>
          <p:nvPr>
            <p:ph type="sldNum" sz="quarter" idx="12"/>
          </p:nvPr>
        </p:nvSpPr>
        <p:spPr/>
        <p:txBody>
          <a:bodyPr>
            <a:normAutofit lnSpcReduction="10000"/>
          </a:bodyPr>
          <a:lstStyle/>
          <a:p>
            <a:fld id="{4FAB73BC-B049-4115-A692-8D63A059BFB8}" type="slidenum">
              <a:rPr lang="en-US" dirty="0"/>
              <a:t>2</a:t>
            </a:fld>
            <a:endParaRPr lang="en-US"/>
          </a:p>
        </p:txBody>
      </p:sp>
    </p:spTree>
    <p:extLst>
      <p:ext uri="{BB962C8B-B14F-4D97-AF65-F5344CB8AC3E}">
        <p14:creationId xmlns:p14="http://schemas.microsoft.com/office/powerpoint/2010/main" val="40945948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5" name="Rectangle 17">
            <a:extLst>
              <a:ext uri="{FF2B5EF4-FFF2-40B4-BE49-F238E27FC236}">
                <a16:creationId xmlns:a16="http://schemas.microsoft.com/office/drawing/2014/main" id="{3BC921DF-9345-4B9D-A324-FA2A21AFF5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6" name="Rectangle 19">
            <a:extLst>
              <a:ext uri="{FF2B5EF4-FFF2-40B4-BE49-F238E27FC236}">
                <a16:creationId xmlns:a16="http://schemas.microsoft.com/office/drawing/2014/main" id="{9B2B9642-D8DD-4D26-90E1-C521626BE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20400" cy="494995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9" name="Rectangle 21">
            <a:extLst>
              <a:ext uri="{FF2B5EF4-FFF2-40B4-BE49-F238E27FC236}">
                <a16:creationId xmlns:a16="http://schemas.microsoft.com/office/drawing/2014/main" id="{8533E12E-E818-4C8A-BFC1-C0D7CB782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5105400"/>
            <a:ext cx="10835640" cy="1752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120C14C6-3503-9CCF-1257-362FC20D3AD1}"/>
              </a:ext>
            </a:extLst>
          </p:cNvPr>
          <p:cNvSpPr>
            <a:spLocks noGrp="1"/>
          </p:cNvSpPr>
          <p:nvPr>
            <p:ph type="title"/>
          </p:nvPr>
        </p:nvSpPr>
        <p:spPr>
          <a:xfrm>
            <a:off x="944183" y="5181600"/>
            <a:ext cx="10156435" cy="1076324"/>
          </a:xfrm>
        </p:spPr>
        <p:txBody>
          <a:bodyPr vert="horz" lIns="91440" tIns="45720" rIns="91440" bIns="45720" rtlCol="0" anchor="b">
            <a:normAutofit/>
          </a:bodyPr>
          <a:lstStyle/>
          <a:p>
            <a:pPr>
              <a:lnSpc>
                <a:spcPct val="85000"/>
              </a:lnSpc>
            </a:pPr>
            <a:r>
              <a:rPr lang="en-US" sz="5400"/>
              <a:t>Plots of Parameter Distribution</a:t>
            </a:r>
            <a:endParaRPr lang="en-US">
              <a:ea typeface="+mj-ea"/>
              <a:cs typeface="+mj-cs"/>
            </a:endParaRPr>
          </a:p>
        </p:txBody>
      </p:sp>
      <p:pic>
        <p:nvPicPr>
          <p:cNvPr id="11" name="Picture 11" descr="Chart, histogram&#10;&#10;Description automatically generated">
            <a:extLst>
              <a:ext uri="{FF2B5EF4-FFF2-40B4-BE49-F238E27FC236}">
                <a16:creationId xmlns:a16="http://schemas.microsoft.com/office/drawing/2014/main" id="{7EFA9B41-49AB-B1FC-5BED-65F5F3080B19}"/>
              </a:ext>
            </a:extLst>
          </p:cNvPr>
          <p:cNvPicPr>
            <a:picLocks noGrp="1" noChangeAspect="1"/>
          </p:cNvPicPr>
          <p:nvPr>
            <p:ph idx="1"/>
          </p:nvPr>
        </p:nvPicPr>
        <p:blipFill>
          <a:blip r:embed="rId3"/>
          <a:stretch>
            <a:fillRect/>
          </a:stretch>
        </p:blipFill>
        <p:spPr>
          <a:xfrm>
            <a:off x="795095" y="247771"/>
            <a:ext cx="5666090" cy="4245425"/>
          </a:xfrm>
          <a:prstGeom prst="rect">
            <a:avLst/>
          </a:prstGeom>
        </p:spPr>
      </p:pic>
      <p:pic>
        <p:nvPicPr>
          <p:cNvPr id="13" name="Picture 13" descr="Chart, histogram&#10;&#10;Description automatically generated">
            <a:extLst>
              <a:ext uri="{FF2B5EF4-FFF2-40B4-BE49-F238E27FC236}">
                <a16:creationId xmlns:a16="http://schemas.microsoft.com/office/drawing/2014/main" id="{55D2C44C-6DC4-8750-9F0A-153C34E02632}"/>
              </a:ext>
            </a:extLst>
          </p:cNvPr>
          <p:cNvPicPr>
            <a:picLocks noChangeAspect="1"/>
          </p:cNvPicPr>
          <p:nvPr/>
        </p:nvPicPr>
        <p:blipFill>
          <a:blip r:embed="rId4"/>
          <a:stretch>
            <a:fillRect/>
          </a:stretch>
        </p:blipFill>
        <p:spPr>
          <a:xfrm>
            <a:off x="6799484" y="129624"/>
            <a:ext cx="3046451" cy="2299305"/>
          </a:xfrm>
          <a:prstGeom prst="rect">
            <a:avLst/>
          </a:prstGeom>
        </p:spPr>
      </p:pic>
      <p:pic>
        <p:nvPicPr>
          <p:cNvPr id="12" name="Picture 12" descr="Chart, histogram&#10;&#10;Description automatically generated">
            <a:extLst>
              <a:ext uri="{FF2B5EF4-FFF2-40B4-BE49-F238E27FC236}">
                <a16:creationId xmlns:a16="http://schemas.microsoft.com/office/drawing/2014/main" id="{EB19374B-9E7E-B6C5-EB96-C0850EF3D279}"/>
              </a:ext>
            </a:extLst>
          </p:cNvPr>
          <p:cNvPicPr>
            <a:picLocks noChangeAspect="1"/>
          </p:cNvPicPr>
          <p:nvPr/>
        </p:nvPicPr>
        <p:blipFill>
          <a:blip r:embed="rId5"/>
          <a:stretch>
            <a:fillRect/>
          </a:stretch>
        </p:blipFill>
        <p:spPr>
          <a:xfrm>
            <a:off x="6795388" y="2537620"/>
            <a:ext cx="3143993" cy="2360406"/>
          </a:xfrm>
          <a:prstGeom prst="rect">
            <a:avLst/>
          </a:prstGeom>
        </p:spPr>
      </p:pic>
      <p:sp>
        <p:nvSpPr>
          <p:cNvPr id="3" name="Slide Number Placeholder 2">
            <a:extLst>
              <a:ext uri="{FF2B5EF4-FFF2-40B4-BE49-F238E27FC236}">
                <a16:creationId xmlns:a16="http://schemas.microsoft.com/office/drawing/2014/main" id="{809A3883-4485-9E6A-F00E-67CC2FF03C4A}"/>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a:solidFill>
                  <a:schemeClr val="tx1">
                    <a:lumMod val="65000"/>
                  </a:schemeClr>
                </a:solidFill>
              </a:rPr>
              <a:pPr defTabSz="457200">
                <a:lnSpc>
                  <a:spcPct val="90000"/>
                </a:lnSpc>
                <a:spcAft>
                  <a:spcPts val="600"/>
                </a:spcAft>
              </a:pPr>
              <a:t>20</a:t>
            </a:fld>
            <a:endParaRPr lang="en-US">
              <a:solidFill>
                <a:schemeClr val="tx1">
                  <a:lumMod val="65000"/>
                </a:schemeClr>
              </a:solidFill>
            </a:endParaRPr>
          </a:p>
        </p:txBody>
      </p:sp>
    </p:spTree>
    <p:extLst>
      <p:ext uri="{BB962C8B-B14F-4D97-AF65-F5344CB8AC3E}">
        <p14:creationId xmlns:p14="http://schemas.microsoft.com/office/powerpoint/2010/main" val="2978205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ECB29-44CA-1E7C-54B3-04C65BE9143F}"/>
              </a:ext>
            </a:extLst>
          </p:cNvPr>
          <p:cNvSpPr>
            <a:spLocks noGrp="1"/>
          </p:cNvSpPr>
          <p:nvPr>
            <p:ph type="title"/>
          </p:nvPr>
        </p:nvSpPr>
        <p:spPr>
          <a:xfrm>
            <a:off x="7878675" y="649043"/>
            <a:ext cx="3075836" cy="1366141"/>
          </a:xfrm>
        </p:spPr>
        <p:txBody>
          <a:bodyPr vert="horz" lIns="91440" tIns="45720" rIns="91440" bIns="45720" rtlCol="0" anchor="b">
            <a:normAutofit/>
          </a:bodyPr>
          <a:lstStyle/>
          <a:p>
            <a:r>
              <a:rPr lang="en-US" sz="3200"/>
              <a:t>Graph Optimization</a:t>
            </a:r>
          </a:p>
        </p:txBody>
      </p:sp>
      <p:sp>
        <p:nvSpPr>
          <p:cNvPr id="7" name="TextBox 6">
            <a:extLst>
              <a:ext uri="{FF2B5EF4-FFF2-40B4-BE49-F238E27FC236}">
                <a16:creationId xmlns:a16="http://schemas.microsoft.com/office/drawing/2014/main" id="{5601E195-BBA6-535C-BBC0-52515427948A}"/>
              </a:ext>
            </a:extLst>
          </p:cNvPr>
          <p:cNvSpPr txBox="1"/>
          <p:nvPr/>
        </p:nvSpPr>
        <p:spPr>
          <a:xfrm>
            <a:off x="7878675" y="2325157"/>
            <a:ext cx="3075836" cy="3854979"/>
          </a:xfrm>
          <a:prstGeom prst="rect">
            <a:avLst/>
          </a:prstGeom>
        </p:spPr>
        <p:txBody>
          <a:bodyPr vert="horz" lIns="91440" tIns="45720" rIns="91440" bIns="45720" rtlCol="0" anchor="t">
            <a:normAutofit/>
          </a:bodyPr>
          <a:lstStyle/>
          <a:p>
            <a:pPr marL="285750" indent="-182880">
              <a:spcAft>
                <a:spcPts val="600"/>
              </a:spcAft>
              <a:buClr>
                <a:schemeClr val="accent1"/>
              </a:buClr>
              <a:buFont typeface="Arial" panose="020B0604020202020204" pitchFamily="34" charset="0"/>
              <a:buChar char="•"/>
            </a:pPr>
            <a:r>
              <a:rPr lang="en-US"/>
              <a:t>Function graphs a range of </a:t>
            </a:r>
            <a:r>
              <a:rPr lang="en-US" b="1"/>
              <a:t>100 million to 1 billion parameters</a:t>
            </a:r>
          </a:p>
          <a:p>
            <a:pPr marL="285750" indent="-182880">
              <a:spcAft>
                <a:spcPts val="600"/>
              </a:spcAft>
              <a:buClr>
                <a:schemeClr val="accent1"/>
              </a:buClr>
              <a:buFont typeface="Arial" panose="020B0604020202020204" pitchFamily="34" charset="0"/>
              <a:buChar char="•"/>
            </a:pPr>
            <a:r>
              <a:rPr lang="en-US"/>
              <a:t>Optimization through logic improvements in the code</a:t>
            </a:r>
          </a:p>
          <a:p>
            <a:pPr marL="285750" indent="-182880">
              <a:spcAft>
                <a:spcPts val="600"/>
              </a:spcAft>
              <a:buClr>
                <a:schemeClr val="accent1"/>
              </a:buClr>
              <a:buFont typeface="Arial" panose="020B0604020202020204" pitchFamily="34" charset="0"/>
              <a:buChar char="•"/>
            </a:pPr>
            <a:r>
              <a:rPr lang="en-US"/>
              <a:t>Reduction in data type conversions</a:t>
            </a:r>
          </a:p>
          <a:p>
            <a:pPr marL="285750" indent="-182880">
              <a:spcAft>
                <a:spcPts val="600"/>
              </a:spcAft>
              <a:buClr>
                <a:schemeClr val="accent1"/>
              </a:buClr>
              <a:buFont typeface="Arial" panose="020B0604020202020204" pitchFamily="34" charset="0"/>
              <a:buChar char="•"/>
            </a:pPr>
            <a:r>
              <a:rPr lang="en-US"/>
              <a:t>Graph time was reduced by </a:t>
            </a:r>
            <a:r>
              <a:rPr lang="en-US">
                <a:highlight>
                  <a:srgbClr val="00FFFF"/>
                </a:highlight>
              </a:rPr>
              <a:t>97%</a:t>
            </a:r>
            <a:r>
              <a:rPr lang="en-US"/>
              <a:t> on average</a:t>
            </a:r>
          </a:p>
        </p:txBody>
      </p:sp>
      <p:sp>
        <p:nvSpPr>
          <p:cNvPr id="4" name="Slide Number Placeholder 3">
            <a:extLst>
              <a:ext uri="{FF2B5EF4-FFF2-40B4-BE49-F238E27FC236}">
                <a16:creationId xmlns:a16="http://schemas.microsoft.com/office/drawing/2014/main" id="{B6CA3538-A3FC-F064-A3E8-353A8BCC4C68}"/>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a:pPr defTabSz="457200">
                <a:lnSpc>
                  <a:spcPct val="90000"/>
                </a:lnSpc>
                <a:spcAft>
                  <a:spcPts val="600"/>
                </a:spcAft>
              </a:pPr>
              <a:t>21</a:t>
            </a:fld>
            <a:endParaRPr lang="en-US"/>
          </a:p>
        </p:txBody>
      </p:sp>
      <p:graphicFrame>
        <p:nvGraphicFramePr>
          <p:cNvPr id="5" name="Chart 4">
            <a:extLst>
              <a:ext uri="{FF2B5EF4-FFF2-40B4-BE49-F238E27FC236}">
                <a16:creationId xmlns:a16="http://schemas.microsoft.com/office/drawing/2014/main" id="{2C1C7E89-899D-6E67-71A3-BECFFE530A93}"/>
              </a:ext>
            </a:extLst>
          </p:cNvPr>
          <p:cNvGraphicFramePr>
            <a:graphicFrameLocks/>
          </p:cNvGraphicFramePr>
          <p:nvPr>
            <p:extLst>
              <p:ext uri="{D42A27DB-BD31-4B8C-83A1-F6EECF244321}">
                <p14:modId xmlns:p14="http://schemas.microsoft.com/office/powerpoint/2010/main" val="1808430845"/>
              </p:ext>
            </p:extLst>
          </p:nvPr>
        </p:nvGraphicFramePr>
        <p:xfrm>
          <a:off x="0" y="298673"/>
          <a:ext cx="7825242" cy="626295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44107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2BF4A-4FDF-7ECA-60C8-A2696782F072}"/>
              </a:ext>
            </a:extLst>
          </p:cNvPr>
          <p:cNvSpPr>
            <a:spLocks noGrp="1"/>
          </p:cNvSpPr>
          <p:nvPr>
            <p:ph type="title"/>
          </p:nvPr>
        </p:nvSpPr>
        <p:spPr>
          <a:xfrm>
            <a:off x="409435" y="105557"/>
            <a:ext cx="3944611" cy="1013459"/>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a:lstStyle/>
          <a:p>
            <a:r>
              <a:rPr lang="en-US"/>
              <a:t>Optimizations</a:t>
            </a:r>
          </a:p>
        </p:txBody>
      </p:sp>
      <p:sp>
        <p:nvSpPr>
          <p:cNvPr id="4" name="Slide Number Placeholder 3">
            <a:extLst>
              <a:ext uri="{FF2B5EF4-FFF2-40B4-BE49-F238E27FC236}">
                <a16:creationId xmlns:a16="http://schemas.microsoft.com/office/drawing/2014/main" id="{D6637F4E-4A57-9B8F-A37B-CC6C0E989C1A}"/>
              </a:ext>
            </a:extLst>
          </p:cNvPr>
          <p:cNvSpPr>
            <a:spLocks noGrp="1"/>
          </p:cNvSpPr>
          <p:nvPr>
            <p:ph type="sldNum" sz="quarter" idx="12"/>
          </p:nvPr>
        </p:nvSpPr>
        <p:spPr/>
        <p:txBody>
          <a:bodyPr>
            <a:normAutofit lnSpcReduction="10000"/>
          </a:bodyPr>
          <a:lstStyle/>
          <a:p>
            <a:fld id="{4FAB73BC-B049-4115-A692-8D63A059BFB8}" type="slidenum">
              <a:rPr lang="en-US" smtClean="0"/>
              <a:t>22</a:t>
            </a:fld>
            <a:endParaRPr lang="en-US"/>
          </a:p>
        </p:txBody>
      </p:sp>
      <p:pic>
        <p:nvPicPr>
          <p:cNvPr id="8" name="Picture 7">
            <a:extLst>
              <a:ext uri="{FF2B5EF4-FFF2-40B4-BE49-F238E27FC236}">
                <a16:creationId xmlns:a16="http://schemas.microsoft.com/office/drawing/2014/main" id="{29B3260B-EBB7-F33F-8BB6-10539843EC1E}"/>
              </a:ext>
            </a:extLst>
          </p:cNvPr>
          <p:cNvPicPr>
            <a:picLocks noChangeAspect="1"/>
          </p:cNvPicPr>
          <p:nvPr/>
        </p:nvPicPr>
        <p:blipFill>
          <a:blip r:embed="rId3"/>
          <a:stretch>
            <a:fillRect/>
          </a:stretch>
        </p:blipFill>
        <p:spPr>
          <a:xfrm>
            <a:off x="124600" y="1641625"/>
            <a:ext cx="4073243" cy="1078323"/>
          </a:xfrm>
          <a:prstGeom prst="rect">
            <a:avLst/>
          </a:prstGeom>
        </p:spPr>
      </p:pic>
      <p:cxnSp>
        <p:nvCxnSpPr>
          <p:cNvPr id="13" name="Connector: Elbow 12">
            <a:extLst>
              <a:ext uri="{FF2B5EF4-FFF2-40B4-BE49-F238E27FC236}">
                <a16:creationId xmlns:a16="http://schemas.microsoft.com/office/drawing/2014/main" id="{EE6CD665-BEAD-EB7A-CEFF-82E897DBA717}"/>
              </a:ext>
            </a:extLst>
          </p:cNvPr>
          <p:cNvCxnSpPr>
            <a:cxnSpLocks/>
            <a:stCxn id="8" idx="2"/>
            <a:endCxn id="17" idx="0"/>
          </p:cNvCxnSpPr>
          <p:nvPr/>
        </p:nvCxnSpPr>
        <p:spPr>
          <a:xfrm rot="16200000" flipH="1">
            <a:off x="1277858" y="3603312"/>
            <a:ext cx="2207766" cy="44103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650E9534-5662-3F3D-7EAF-E29F51805BA1}"/>
              </a:ext>
            </a:extLst>
          </p:cNvPr>
          <p:cNvPicPr>
            <a:picLocks noChangeAspect="1"/>
          </p:cNvPicPr>
          <p:nvPr/>
        </p:nvPicPr>
        <p:blipFill>
          <a:blip r:embed="rId4"/>
          <a:stretch>
            <a:fillRect/>
          </a:stretch>
        </p:blipFill>
        <p:spPr>
          <a:xfrm>
            <a:off x="91344" y="4927714"/>
            <a:ext cx="5021831" cy="1185894"/>
          </a:xfrm>
          <a:prstGeom prst="rect">
            <a:avLst/>
          </a:prstGeom>
        </p:spPr>
      </p:pic>
      <p:cxnSp>
        <p:nvCxnSpPr>
          <p:cNvPr id="20" name="Connector: Elbow 19">
            <a:extLst>
              <a:ext uri="{FF2B5EF4-FFF2-40B4-BE49-F238E27FC236}">
                <a16:creationId xmlns:a16="http://schemas.microsoft.com/office/drawing/2014/main" id="{15093AD9-F595-C295-C852-6DC512CF9BBC}"/>
              </a:ext>
            </a:extLst>
          </p:cNvPr>
          <p:cNvCxnSpPr>
            <a:cxnSpLocks/>
            <a:stCxn id="27" idx="2"/>
            <a:endCxn id="17" idx="0"/>
          </p:cNvCxnSpPr>
          <p:nvPr/>
        </p:nvCxnSpPr>
        <p:spPr>
          <a:xfrm rot="5400000">
            <a:off x="4868139" y="1623386"/>
            <a:ext cx="1038450" cy="55702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2DC7CF59-02C2-62D4-A269-3956472B2F58}"/>
              </a:ext>
            </a:extLst>
          </p:cNvPr>
          <p:cNvSpPr txBox="1"/>
          <p:nvPr/>
        </p:nvSpPr>
        <p:spPr>
          <a:xfrm>
            <a:off x="5365102" y="4558382"/>
            <a:ext cx="5845629" cy="2062103"/>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t>Optimized Collector utilizes </a:t>
            </a:r>
            <a:r>
              <a:rPr lang="en-US" b="1" dirty="0"/>
              <a:t>Pytorch</a:t>
            </a:r>
            <a:r>
              <a:rPr lang="en-US"/>
              <a:t> command </a:t>
            </a:r>
            <a:r>
              <a:rPr lang="en-US">
                <a:highlight>
                  <a:srgbClr val="C0C0C0"/>
                </a:highlight>
                <a:latin typeface="Consolas" panose="020B0609020204030204" pitchFamily="49" charset="0"/>
              </a:rPr>
              <a:t>.</a:t>
            </a:r>
            <a:r>
              <a:rPr lang="en-US">
                <a:solidFill>
                  <a:schemeClr val="accent2">
                    <a:lumMod val="75000"/>
                  </a:schemeClr>
                </a:solidFill>
                <a:highlight>
                  <a:srgbClr val="C0C0C0"/>
                </a:highlight>
                <a:latin typeface="Consolas" panose="020B0609020204030204" pitchFamily="49" charset="0"/>
              </a:rPr>
              <a:t>cat</a:t>
            </a:r>
            <a:r>
              <a:rPr lang="en-US">
                <a:latin typeface="Consolas" panose="020B0609020204030204" pitchFamily="49" charset="0"/>
              </a:rPr>
              <a:t> </a:t>
            </a:r>
            <a:r>
              <a:rPr lang="en-US"/>
              <a:t>instead of built in Python </a:t>
            </a:r>
            <a:r>
              <a:rPr lang="en-US">
                <a:solidFill>
                  <a:schemeClr val="accent2">
                    <a:lumMod val="75000"/>
                  </a:schemeClr>
                </a:solidFill>
                <a:highlight>
                  <a:srgbClr val="C0C0C0"/>
                </a:highlight>
                <a:latin typeface="Consolas" panose="020B0609020204030204" pitchFamily="49" charset="0"/>
              </a:rPr>
              <a:t>.extend</a:t>
            </a:r>
          </a:p>
          <a:p>
            <a:pPr marL="285750" indent="-285750">
              <a:spcBef>
                <a:spcPts val="1200"/>
              </a:spcBef>
              <a:buFont typeface="Arial" panose="020B0604020202020204" pitchFamily="34" charset="0"/>
              <a:buChar char="•"/>
            </a:pPr>
            <a:r>
              <a:rPr lang="en-US">
                <a:highlight>
                  <a:srgbClr val="C0C0C0"/>
                </a:highlight>
                <a:latin typeface="Consolas" panose="020B0609020204030204" pitchFamily="49" charset="0"/>
              </a:rPr>
              <a:t>.</a:t>
            </a:r>
            <a:r>
              <a:rPr lang="en-US">
                <a:solidFill>
                  <a:schemeClr val="accent2">
                    <a:lumMod val="75000"/>
                  </a:schemeClr>
                </a:solidFill>
                <a:highlight>
                  <a:srgbClr val="C0C0C0"/>
                </a:highlight>
                <a:latin typeface="Consolas" panose="020B0609020204030204" pitchFamily="49" charset="0"/>
              </a:rPr>
              <a:t>cat</a:t>
            </a:r>
            <a:r>
              <a:rPr lang="en-US">
                <a:latin typeface="Consolas" panose="020B0609020204030204" pitchFamily="49" charset="0"/>
              </a:rPr>
              <a:t> </a:t>
            </a:r>
            <a:r>
              <a:rPr lang="en-US"/>
              <a:t>is highly optimized for just tensors while </a:t>
            </a:r>
            <a:r>
              <a:rPr lang="en-US" b="0">
                <a:effectLst/>
                <a:highlight>
                  <a:srgbClr val="C0C0C0"/>
                </a:highlight>
                <a:latin typeface="Consolas" panose="020B0609020204030204" pitchFamily="49" charset="0"/>
              </a:rPr>
              <a:t>.</a:t>
            </a:r>
            <a:r>
              <a:rPr lang="en-US" b="0">
                <a:solidFill>
                  <a:schemeClr val="accent2">
                    <a:lumMod val="75000"/>
                  </a:schemeClr>
                </a:solidFill>
                <a:effectLst/>
                <a:highlight>
                  <a:srgbClr val="C0C0C0"/>
                </a:highlight>
                <a:latin typeface="Consolas" panose="020B0609020204030204" pitchFamily="49" charset="0"/>
              </a:rPr>
              <a:t>extend</a:t>
            </a:r>
            <a:r>
              <a:rPr lang="en-US"/>
              <a:t> is built for generic combination of lists</a:t>
            </a:r>
          </a:p>
          <a:p>
            <a:pPr marL="285750" indent="-285750">
              <a:spcBef>
                <a:spcPts val="1200"/>
              </a:spcBef>
              <a:buFont typeface="Arial" panose="020B0604020202020204" pitchFamily="34" charset="0"/>
              <a:buChar char="•"/>
            </a:pPr>
            <a:r>
              <a:rPr lang="en-US"/>
              <a:t>Optimized Collector also converts entire tensor to NumPy outside of loop</a:t>
            </a:r>
          </a:p>
        </p:txBody>
      </p:sp>
      <p:pic>
        <p:nvPicPr>
          <p:cNvPr id="27" name="Picture 26">
            <a:extLst>
              <a:ext uri="{FF2B5EF4-FFF2-40B4-BE49-F238E27FC236}">
                <a16:creationId xmlns:a16="http://schemas.microsoft.com/office/drawing/2014/main" id="{B9C73998-BB42-1AEE-4147-E47723DA77D1}"/>
              </a:ext>
            </a:extLst>
          </p:cNvPr>
          <p:cNvPicPr>
            <a:picLocks noChangeAspect="1"/>
          </p:cNvPicPr>
          <p:nvPr/>
        </p:nvPicPr>
        <p:blipFill>
          <a:blip r:embed="rId5"/>
          <a:stretch>
            <a:fillRect/>
          </a:stretch>
        </p:blipFill>
        <p:spPr>
          <a:xfrm>
            <a:off x="5076196" y="578911"/>
            <a:ext cx="6192541" cy="3310353"/>
          </a:xfrm>
          <a:prstGeom prst="rect">
            <a:avLst/>
          </a:prstGeom>
        </p:spPr>
      </p:pic>
      <p:sp>
        <p:nvSpPr>
          <p:cNvPr id="3" name="Rectangle 2">
            <a:extLst>
              <a:ext uri="{FF2B5EF4-FFF2-40B4-BE49-F238E27FC236}">
                <a16:creationId xmlns:a16="http://schemas.microsoft.com/office/drawing/2014/main" id="{C6486E84-375F-3E27-B200-301F873580E5}"/>
              </a:ext>
            </a:extLst>
          </p:cNvPr>
          <p:cNvSpPr/>
          <p:nvPr/>
        </p:nvSpPr>
        <p:spPr>
          <a:xfrm>
            <a:off x="5978836" y="2488061"/>
            <a:ext cx="5234607" cy="2319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4814C86-7216-A2C0-3C3D-1DEB68AB9212}"/>
              </a:ext>
            </a:extLst>
          </p:cNvPr>
          <p:cNvSpPr/>
          <p:nvPr/>
        </p:nvSpPr>
        <p:spPr>
          <a:xfrm>
            <a:off x="388075" y="2181605"/>
            <a:ext cx="3553238" cy="381001"/>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BB64D8-CF9A-FA8E-7737-0B71814DE7F5}"/>
              </a:ext>
            </a:extLst>
          </p:cNvPr>
          <p:cNvSpPr/>
          <p:nvPr/>
        </p:nvSpPr>
        <p:spPr>
          <a:xfrm>
            <a:off x="5109161" y="3614495"/>
            <a:ext cx="4580281" cy="231914"/>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B078EF1B-0081-FF72-DDED-610CCF37E03C}"/>
              </a:ext>
            </a:extLst>
          </p:cNvPr>
          <p:cNvCxnSpPr/>
          <p:nvPr/>
        </p:nvCxnSpPr>
        <p:spPr>
          <a:xfrm>
            <a:off x="3480319" y="2374641"/>
            <a:ext cx="34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F8D7D-E92F-9888-1AB3-E98EEFC688AC}"/>
              </a:ext>
            </a:extLst>
          </p:cNvPr>
          <p:cNvCxnSpPr/>
          <p:nvPr/>
        </p:nvCxnSpPr>
        <p:spPr>
          <a:xfrm>
            <a:off x="9109788" y="3816862"/>
            <a:ext cx="34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Arrow: Left-Right 32">
            <a:extLst>
              <a:ext uri="{FF2B5EF4-FFF2-40B4-BE49-F238E27FC236}">
                <a16:creationId xmlns:a16="http://schemas.microsoft.com/office/drawing/2014/main" id="{C13CA023-66C9-9D4B-3870-BB8E4AF9A770}"/>
              </a:ext>
            </a:extLst>
          </p:cNvPr>
          <p:cNvSpPr/>
          <p:nvPr/>
        </p:nvSpPr>
        <p:spPr>
          <a:xfrm>
            <a:off x="4253137" y="1948556"/>
            <a:ext cx="767765" cy="495875"/>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Process 5">
            <a:extLst>
              <a:ext uri="{FF2B5EF4-FFF2-40B4-BE49-F238E27FC236}">
                <a16:creationId xmlns:a16="http://schemas.microsoft.com/office/drawing/2014/main" id="{682983F2-4A58-4B85-88D8-9136563DCB84}"/>
              </a:ext>
            </a:extLst>
          </p:cNvPr>
          <p:cNvSpPr/>
          <p:nvPr/>
        </p:nvSpPr>
        <p:spPr>
          <a:xfrm>
            <a:off x="569734" y="1207842"/>
            <a:ext cx="3182974" cy="36933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 Parameter Collector</a:t>
            </a:r>
          </a:p>
        </p:txBody>
      </p:sp>
      <p:sp>
        <p:nvSpPr>
          <p:cNvPr id="9" name="Flowchart: Process 8">
            <a:extLst>
              <a:ext uri="{FF2B5EF4-FFF2-40B4-BE49-F238E27FC236}">
                <a16:creationId xmlns:a16="http://schemas.microsoft.com/office/drawing/2014/main" id="{65B1384A-327A-D634-2E9B-2CAC72206EC5}"/>
              </a:ext>
            </a:extLst>
          </p:cNvPr>
          <p:cNvSpPr/>
          <p:nvPr/>
        </p:nvSpPr>
        <p:spPr>
          <a:xfrm>
            <a:off x="6346144" y="166723"/>
            <a:ext cx="3652643" cy="36933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Optimized Parameter Collector</a:t>
            </a:r>
          </a:p>
        </p:txBody>
      </p:sp>
      <p:sp>
        <p:nvSpPr>
          <p:cNvPr id="12" name="Flowchart: Process 11">
            <a:extLst>
              <a:ext uri="{FF2B5EF4-FFF2-40B4-BE49-F238E27FC236}">
                <a16:creationId xmlns:a16="http://schemas.microsoft.com/office/drawing/2014/main" id="{5C0CB37D-EA0D-DA78-5EC2-4C1A5C0558DC}"/>
              </a:ext>
            </a:extLst>
          </p:cNvPr>
          <p:cNvSpPr/>
          <p:nvPr/>
        </p:nvSpPr>
        <p:spPr>
          <a:xfrm>
            <a:off x="310125" y="4490686"/>
            <a:ext cx="2073355" cy="36933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Plot Distribution</a:t>
            </a:r>
          </a:p>
        </p:txBody>
      </p:sp>
    </p:spTree>
    <p:extLst>
      <p:ext uri="{BB962C8B-B14F-4D97-AF65-F5344CB8AC3E}">
        <p14:creationId xmlns:p14="http://schemas.microsoft.com/office/powerpoint/2010/main" val="9826760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B0306B-5E9B-4DAF-0D1A-EB53386F3218}"/>
              </a:ext>
            </a:extLst>
          </p:cNvPr>
          <p:cNvSpPr>
            <a:spLocks noGrp="1"/>
          </p:cNvSpPr>
          <p:nvPr>
            <p:ph type="title"/>
          </p:nvPr>
        </p:nvSpPr>
        <p:spPr>
          <a:xfrm>
            <a:off x="1249680" y="-479901"/>
            <a:ext cx="9692640" cy="1325562"/>
          </a:xfrm>
        </p:spPr>
        <p:txBody>
          <a:bodyPr/>
          <a:lstStyle/>
          <a:p>
            <a:r>
              <a:rPr lang="en-US"/>
              <a:t>Bit Flipper Function</a:t>
            </a:r>
          </a:p>
        </p:txBody>
      </p:sp>
      <p:sp>
        <p:nvSpPr>
          <p:cNvPr id="4" name="Slide Number Placeholder 3">
            <a:extLst>
              <a:ext uri="{FF2B5EF4-FFF2-40B4-BE49-F238E27FC236}">
                <a16:creationId xmlns:a16="http://schemas.microsoft.com/office/drawing/2014/main" id="{3DED7747-9C82-FCC4-08F5-3294F4330781}"/>
              </a:ext>
            </a:extLst>
          </p:cNvPr>
          <p:cNvSpPr>
            <a:spLocks noGrp="1"/>
          </p:cNvSpPr>
          <p:nvPr>
            <p:ph type="sldNum" sz="quarter" idx="12"/>
          </p:nvPr>
        </p:nvSpPr>
        <p:spPr/>
        <p:txBody>
          <a:bodyPr>
            <a:normAutofit lnSpcReduction="10000"/>
          </a:bodyPr>
          <a:lstStyle/>
          <a:p>
            <a:fld id="{4FAB73BC-B049-4115-A692-8D63A059BFB8}" type="slidenum">
              <a:rPr lang="en-US" smtClean="0"/>
              <a:t>23</a:t>
            </a:fld>
            <a:endParaRPr lang="en-US"/>
          </a:p>
        </p:txBody>
      </p:sp>
      <p:sp>
        <p:nvSpPr>
          <p:cNvPr id="5" name="TextBox 4">
            <a:extLst>
              <a:ext uri="{FF2B5EF4-FFF2-40B4-BE49-F238E27FC236}">
                <a16:creationId xmlns:a16="http://schemas.microsoft.com/office/drawing/2014/main" id="{494A3E8E-B32B-4180-A273-B5869EA6C8FD}"/>
              </a:ext>
            </a:extLst>
          </p:cNvPr>
          <p:cNvSpPr txBox="1"/>
          <p:nvPr/>
        </p:nvSpPr>
        <p:spPr>
          <a:xfrm>
            <a:off x="399633" y="1155627"/>
            <a:ext cx="6144601" cy="152349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a:latin typeface="+mn-lt"/>
                <a:ea typeface="Calibri" panose="020F0502020204030204" pitchFamily="34" charset="0"/>
                <a:cs typeface="Calibri" panose="020F0502020204030204" pitchFamily="34" charset="0"/>
              </a:rPr>
              <a:t>Input a </a:t>
            </a:r>
            <a:r>
              <a:rPr lang="en-US">
                <a:ea typeface="Calibri" panose="020F0502020204030204" pitchFamily="34" charset="0"/>
                <a:cs typeface="Calibri" panose="020F0502020204030204" pitchFamily="34" charset="0"/>
              </a:rPr>
              <a:t>tensor of any dimensions</a:t>
            </a:r>
            <a:endParaRPr lang="en-US" dirty="0">
              <a:ea typeface="Calibri" panose="020F0502020204030204" pitchFamily="34" charset="0"/>
              <a:cs typeface="Calibri" panose="020F0502020204030204" pitchFamily="34" charset="0"/>
            </a:endParaRPr>
          </a:p>
          <a:p>
            <a:pPr marL="285750" indent="-285750">
              <a:lnSpc>
                <a:spcPct val="150000"/>
              </a:lnSpc>
              <a:buFont typeface="Arial" panose="020B0604020202020204" pitchFamily="34" charset="0"/>
              <a:buChar char="•"/>
            </a:pPr>
            <a:r>
              <a:rPr lang="en-US"/>
              <a:t>Selects a random element and flips a singular bit</a:t>
            </a:r>
            <a:endParaRPr lang="en-US" dirty="0"/>
          </a:p>
          <a:p>
            <a:pPr marL="285750" indent="-285750">
              <a:lnSpc>
                <a:spcPct val="150000"/>
              </a:lnSpc>
              <a:buFont typeface="Arial" panose="020B0604020202020204" pitchFamily="34" charset="0"/>
              <a:buChar char="•"/>
            </a:pPr>
            <a:endParaRPr lang="en-US" sz="200" dirty="0"/>
          </a:p>
          <a:p>
            <a:pPr marL="285750" indent="-285750">
              <a:buFont typeface="Arial" panose="020B0604020202020204" pitchFamily="34" charset="0"/>
              <a:buChar char="•"/>
            </a:pPr>
            <a:r>
              <a:rPr lang="en-US"/>
              <a:t>Could not be used in NLP models because of </a:t>
            </a:r>
            <a:r>
              <a:rPr lang="en-US" b="1" dirty="0"/>
              <a:t>TensorFlow</a:t>
            </a:r>
          </a:p>
        </p:txBody>
      </p:sp>
      <p:sp>
        <p:nvSpPr>
          <p:cNvPr id="7" name="Multiplication Sign 6">
            <a:extLst>
              <a:ext uri="{FF2B5EF4-FFF2-40B4-BE49-F238E27FC236}">
                <a16:creationId xmlns:a16="http://schemas.microsoft.com/office/drawing/2014/main" id="{BCAEB813-8951-F6E7-300E-A24499E329AE}"/>
              </a:ext>
            </a:extLst>
          </p:cNvPr>
          <p:cNvSpPr/>
          <p:nvPr/>
        </p:nvSpPr>
        <p:spPr>
          <a:xfrm>
            <a:off x="719529" y="-86836"/>
            <a:ext cx="659568" cy="1154243"/>
          </a:xfrm>
          <a:prstGeom prst="mathMultiply">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D576639E-2B19-A8E8-0F31-626F5106432A}"/>
              </a:ext>
            </a:extLst>
          </p:cNvPr>
          <p:cNvSpPr/>
          <p:nvPr/>
        </p:nvSpPr>
        <p:spPr>
          <a:xfrm>
            <a:off x="6893858" y="930422"/>
            <a:ext cx="4177553" cy="20815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Down 12">
            <a:extLst>
              <a:ext uri="{FF2B5EF4-FFF2-40B4-BE49-F238E27FC236}">
                <a16:creationId xmlns:a16="http://schemas.microsoft.com/office/drawing/2014/main" id="{A38C6F7A-2389-6BB8-3A66-19119997F2D1}"/>
              </a:ext>
            </a:extLst>
          </p:cNvPr>
          <p:cNvSpPr/>
          <p:nvPr/>
        </p:nvSpPr>
        <p:spPr>
          <a:xfrm>
            <a:off x="8612840" y="3186952"/>
            <a:ext cx="676836" cy="963706"/>
          </a:xfrm>
          <a:prstGeom prst="downArrow">
            <a:avLst/>
          </a:prstGeom>
          <a:solidFill>
            <a:schemeClr val="accent2">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lowchart: Process 14">
            <a:extLst>
              <a:ext uri="{FF2B5EF4-FFF2-40B4-BE49-F238E27FC236}">
                <a16:creationId xmlns:a16="http://schemas.microsoft.com/office/drawing/2014/main" id="{85798125-04FD-BEE3-1AF4-3561282E4450}"/>
              </a:ext>
            </a:extLst>
          </p:cNvPr>
          <p:cNvSpPr/>
          <p:nvPr/>
        </p:nvSpPr>
        <p:spPr>
          <a:xfrm>
            <a:off x="6893858" y="4278883"/>
            <a:ext cx="4177554" cy="2081576"/>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5">
            <a:extLst>
              <a:ext uri="{FF2B5EF4-FFF2-40B4-BE49-F238E27FC236}">
                <a16:creationId xmlns:a16="http://schemas.microsoft.com/office/drawing/2014/main" id="{AEF048B6-2E27-A4E9-0236-6A2B580D850A}"/>
              </a:ext>
            </a:extLst>
          </p:cNvPr>
          <p:cNvGraphicFramePr>
            <a:graphicFrameLocks noGrp="1"/>
          </p:cNvGraphicFramePr>
          <p:nvPr>
            <p:extLst>
              <p:ext uri="{D42A27DB-BD31-4B8C-83A1-F6EECF244321}">
                <p14:modId xmlns:p14="http://schemas.microsoft.com/office/powerpoint/2010/main" val="1525885865"/>
              </p:ext>
            </p:extLst>
          </p:nvPr>
        </p:nvGraphicFramePr>
        <p:xfrm>
          <a:off x="7481046" y="4343398"/>
          <a:ext cx="2940424" cy="1976718"/>
        </p:xfrm>
        <a:graphic>
          <a:graphicData uri="http://schemas.openxmlformats.org/drawingml/2006/table">
            <a:tbl>
              <a:tblPr>
                <a:tableStyleId>{2D5ABB26-0587-4C30-8999-92F81FD0307C}</a:tableStyleId>
              </a:tblPr>
              <a:tblGrid>
                <a:gridCol w="735106">
                  <a:extLst>
                    <a:ext uri="{9D8B030D-6E8A-4147-A177-3AD203B41FA5}">
                      <a16:colId xmlns:a16="http://schemas.microsoft.com/office/drawing/2014/main" val="684270342"/>
                    </a:ext>
                  </a:extLst>
                </a:gridCol>
                <a:gridCol w="735106">
                  <a:extLst>
                    <a:ext uri="{9D8B030D-6E8A-4147-A177-3AD203B41FA5}">
                      <a16:colId xmlns:a16="http://schemas.microsoft.com/office/drawing/2014/main" val="2877200196"/>
                    </a:ext>
                  </a:extLst>
                </a:gridCol>
                <a:gridCol w="735106">
                  <a:extLst>
                    <a:ext uri="{9D8B030D-6E8A-4147-A177-3AD203B41FA5}">
                      <a16:colId xmlns:a16="http://schemas.microsoft.com/office/drawing/2014/main" val="1851263036"/>
                    </a:ext>
                  </a:extLst>
                </a:gridCol>
                <a:gridCol w="735106">
                  <a:extLst>
                    <a:ext uri="{9D8B030D-6E8A-4147-A177-3AD203B41FA5}">
                      <a16:colId xmlns:a16="http://schemas.microsoft.com/office/drawing/2014/main" val="550252909"/>
                    </a:ext>
                  </a:extLst>
                </a:gridCol>
              </a:tblGrid>
              <a:tr h="658906">
                <a:tc>
                  <a:txBody>
                    <a:bodyPr/>
                    <a:lstStyle/>
                    <a:p>
                      <a:r>
                        <a:rPr lang="en-US">
                          <a:ln>
                            <a:solidFill>
                              <a:schemeClr val="bg1"/>
                            </a:solidFill>
                          </a:ln>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0272584"/>
                  </a:ext>
                </a:extLst>
              </a:tr>
              <a:tr h="658906">
                <a:tc>
                  <a:txBody>
                    <a:bodyPr/>
                    <a:lstStyle/>
                    <a:p>
                      <a:r>
                        <a:rPr lang="en-US">
                          <a:ln>
                            <a:solidFill>
                              <a:schemeClr val="bg1"/>
                            </a:solidFill>
                          </a:ln>
                          <a:solidFill>
                            <a:schemeClr val="bg1"/>
                          </a:solidFill>
                        </a:rPr>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66484773"/>
                  </a:ext>
                </a:extLst>
              </a:tr>
              <a:tr h="658906">
                <a:tc>
                  <a:txBody>
                    <a:bodyPr/>
                    <a:lstStyle/>
                    <a:p>
                      <a:r>
                        <a:rPr lang="en-US">
                          <a:ln>
                            <a:solidFill>
                              <a:schemeClr val="bg1"/>
                            </a:solidFill>
                          </a:ln>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n>
                            <a:solidFill>
                              <a:schemeClr val="bg1"/>
                            </a:solidFill>
                          </a:ln>
                          <a:solidFill>
                            <a:schemeClr val="bg1"/>
                          </a:solidFill>
                        </a:rPr>
                        <a:t>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sz="2400">
                          <a:ln>
                            <a:solidFill>
                              <a:schemeClr val="bg1"/>
                            </a:solidFill>
                          </a:ln>
                          <a:solidFill>
                            <a:schemeClr val="bg1"/>
                          </a:solidFill>
                          <a:highlight>
                            <a:srgbClr val="000000"/>
                          </a:highlight>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57793864"/>
                  </a:ext>
                </a:extLst>
              </a:tr>
            </a:tbl>
          </a:graphicData>
        </a:graphic>
      </p:graphicFrame>
      <p:graphicFrame>
        <p:nvGraphicFramePr>
          <p:cNvPr id="17" name="Table 16">
            <a:extLst>
              <a:ext uri="{FF2B5EF4-FFF2-40B4-BE49-F238E27FC236}">
                <a16:creationId xmlns:a16="http://schemas.microsoft.com/office/drawing/2014/main" id="{11378B0C-6F0B-BFE3-DE67-D20B0C115F46}"/>
              </a:ext>
            </a:extLst>
          </p:cNvPr>
          <p:cNvGraphicFramePr>
            <a:graphicFrameLocks noGrp="1"/>
          </p:cNvGraphicFramePr>
          <p:nvPr>
            <p:extLst>
              <p:ext uri="{D42A27DB-BD31-4B8C-83A1-F6EECF244321}">
                <p14:modId xmlns:p14="http://schemas.microsoft.com/office/powerpoint/2010/main" val="4031537404"/>
              </p:ext>
            </p:extLst>
          </p:nvPr>
        </p:nvGraphicFramePr>
        <p:xfrm>
          <a:off x="7481046" y="982851"/>
          <a:ext cx="2940424" cy="1976718"/>
        </p:xfrm>
        <a:graphic>
          <a:graphicData uri="http://schemas.openxmlformats.org/drawingml/2006/table">
            <a:tbl>
              <a:tblPr>
                <a:tableStyleId>{5940675A-B579-460E-94D1-54222C63F5DA}</a:tableStyleId>
              </a:tblPr>
              <a:tblGrid>
                <a:gridCol w="735106">
                  <a:extLst>
                    <a:ext uri="{9D8B030D-6E8A-4147-A177-3AD203B41FA5}">
                      <a16:colId xmlns:a16="http://schemas.microsoft.com/office/drawing/2014/main" val="684270342"/>
                    </a:ext>
                  </a:extLst>
                </a:gridCol>
                <a:gridCol w="735106">
                  <a:extLst>
                    <a:ext uri="{9D8B030D-6E8A-4147-A177-3AD203B41FA5}">
                      <a16:colId xmlns:a16="http://schemas.microsoft.com/office/drawing/2014/main" val="2877200196"/>
                    </a:ext>
                  </a:extLst>
                </a:gridCol>
                <a:gridCol w="735106">
                  <a:extLst>
                    <a:ext uri="{9D8B030D-6E8A-4147-A177-3AD203B41FA5}">
                      <a16:colId xmlns:a16="http://schemas.microsoft.com/office/drawing/2014/main" val="1851263036"/>
                    </a:ext>
                  </a:extLst>
                </a:gridCol>
                <a:gridCol w="735106">
                  <a:extLst>
                    <a:ext uri="{9D8B030D-6E8A-4147-A177-3AD203B41FA5}">
                      <a16:colId xmlns:a16="http://schemas.microsoft.com/office/drawing/2014/main" val="550252909"/>
                    </a:ext>
                  </a:extLst>
                </a:gridCol>
              </a:tblGrid>
              <a:tr h="658906">
                <a:tc>
                  <a:txBody>
                    <a:bodyPr/>
                    <a:lstStyle/>
                    <a:p>
                      <a:r>
                        <a:rPr lang="en-US">
                          <a:ln>
                            <a:solidFill>
                              <a:schemeClr val="bg1"/>
                            </a:solidFill>
                          </a:ln>
                          <a:solidFill>
                            <a:schemeClr val="bg1"/>
                          </a:solidFill>
                        </a:rPr>
                        <a:t>5</a:t>
                      </a:r>
                    </a:p>
                  </a:txBody>
                  <a:tcPr/>
                </a:tc>
                <a:tc>
                  <a:txBody>
                    <a:bodyPr/>
                    <a:lstStyle/>
                    <a:p>
                      <a:r>
                        <a:rPr lang="en-US">
                          <a:ln>
                            <a:solidFill>
                              <a:schemeClr val="bg1"/>
                            </a:solidFill>
                          </a:ln>
                          <a:solidFill>
                            <a:schemeClr val="bg1"/>
                          </a:solidFill>
                        </a:rPr>
                        <a:t>3</a:t>
                      </a:r>
                    </a:p>
                  </a:txBody>
                  <a:tcPr/>
                </a:tc>
                <a:tc>
                  <a:txBody>
                    <a:bodyPr/>
                    <a:lstStyle/>
                    <a:p>
                      <a:r>
                        <a:rPr lang="en-US">
                          <a:ln>
                            <a:solidFill>
                              <a:schemeClr val="bg1"/>
                            </a:solidFill>
                          </a:ln>
                          <a:solidFill>
                            <a:schemeClr val="bg1"/>
                          </a:solidFill>
                        </a:rPr>
                        <a:t>2</a:t>
                      </a:r>
                    </a:p>
                  </a:txBody>
                  <a:tcPr/>
                </a:tc>
                <a:tc>
                  <a:txBody>
                    <a:bodyPr/>
                    <a:lstStyle/>
                    <a:p>
                      <a:r>
                        <a:rPr lang="en-US">
                          <a:ln>
                            <a:solidFill>
                              <a:schemeClr val="bg1"/>
                            </a:solidFill>
                          </a:ln>
                          <a:solidFill>
                            <a:schemeClr val="bg1"/>
                          </a:solidFill>
                        </a:rPr>
                        <a:t>100</a:t>
                      </a:r>
                    </a:p>
                  </a:txBody>
                  <a:tcPr/>
                </a:tc>
                <a:extLst>
                  <a:ext uri="{0D108BD9-81ED-4DB2-BD59-A6C34878D82A}">
                    <a16:rowId xmlns:a16="http://schemas.microsoft.com/office/drawing/2014/main" val="1840272584"/>
                  </a:ext>
                </a:extLst>
              </a:tr>
              <a:tr h="658906">
                <a:tc>
                  <a:txBody>
                    <a:bodyPr/>
                    <a:lstStyle/>
                    <a:p>
                      <a:r>
                        <a:rPr lang="en-US">
                          <a:ln>
                            <a:solidFill>
                              <a:schemeClr val="bg1"/>
                            </a:solidFill>
                          </a:ln>
                          <a:solidFill>
                            <a:schemeClr val="bg1"/>
                          </a:solidFill>
                        </a:rPr>
                        <a:t>10</a:t>
                      </a:r>
                    </a:p>
                  </a:txBody>
                  <a:tcPr/>
                </a:tc>
                <a:tc>
                  <a:txBody>
                    <a:bodyPr/>
                    <a:lstStyle/>
                    <a:p>
                      <a:r>
                        <a:rPr lang="en-US">
                          <a:ln>
                            <a:solidFill>
                              <a:schemeClr val="bg1"/>
                            </a:solidFill>
                          </a:ln>
                          <a:solidFill>
                            <a:schemeClr val="bg1"/>
                          </a:solidFill>
                        </a:rPr>
                        <a:t>20</a:t>
                      </a:r>
                    </a:p>
                  </a:txBody>
                  <a:tcPr/>
                </a:tc>
                <a:tc>
                  <a:txBody>
                    <a:bodyPr/>
                    <a:lstStyle/>
                    <a:p>
                      <a:r>
                        <a:rPr lang="en-US">
                          <a:ln>
                            <a:solidFill>
                              <a:schemeClr val="bg1"/>
                            </a:solidFill>
                          </a:ln>
                          <a:solidFill>
                            <a:schemeClr val="bg1"/>
                          </a:solidFill>
                        </a:rPr>
                        <a:t>30</a:t>
                      </a:r>
                    </a:p>
                  </a:txBody>
                  <a:tcPr/>
                </a:tc>
                <a:tc>
                  <a:txBody>
                    <a:bodyPr/>
                    <a:lstStyle/>
                    <a:p>
                      <a:r>
                        <a:rPr lang="en-US">
                          <a:ln>
                            <a:solidFill>
                              <a:schemeClr val="bg1"/>
                            </a:solidFill>
                          </a:ln>
                          <a:solidFill>
                            <a:schemeClr val="bg1"/>
                          </a:solidFill>
                        </a:rPr>
                        <a:t>40</a:t>
                      </a:r>
                    </a:p>
                  </a:txBody>
                  <a:tcPr/>
                </a:tc>
                <a:extLst>
                  <a:ext uri="{0D108BD9-81ED-4DB2-BD59-A6C34878D82A}">
                    <a16:rowId xmlns:a16="http://schemas.microsoft.com/office/drawing/2014/main" val="2066484773"/>
                  </a:ext>
                </a:extLst>
              </a:tr>
              <a:tr h="658906">
                <a:tc>
                  <a:txBody>
                    <a:bodyPr/>
                    <a:lstStyle/>
                    <a:p>
                      <a:r>
                        <a:rPr lang="en-US">
                          <a:ln>
                            <a:solidFill>
                              <a:schemeClr val="bg1"/>
                            </a:solidFill>
                          </a:ln>
                          <a:solidFill>
                            <a:schemeClr val="bg1"/>
                          </a:solidFill>
                        </a:rPr>
                        <a:t>1</a:t>
                      </a:r>
                    </a:p>
                  </a:txBody>
                  <a:tcPr/>
                </a:tc>
                <a:tc>
                  <a:txBody>
                    <a:bodyPr/>
                    <a:lstStyle/>
                    <a:p>
                      <a:r>
                        <a:rPr lang="en-US">
                          <a:ln>
                            <a:solidFill>
                              <a:schemeClr val="bg1"/>
                            </a:solidFill>
                          </a:ln>
                          <a:solidFill>
                            <a:schemeClr val="bg1"/>
                          </a:solidFill>
                        </a:rPr>
                        <a:t>2</a:t>
                      </a:r>
                    </a:p>
                  </a:txBody>
                  <a:tcPr/>
                </a:tc>
                <a:tc>
                  <a:txBody>
                    <a:bodyPr/>
                    <a:lstStyle/>
                    <a:p>
                      <a:r>
                        <a:rPr lang="en-US">
                          <a:ln>
                            <a:solidFill>
                              <a:schemeClr val="bg1"/>
                            </a:solidFill>
                          </a:ln>
                          <a:solidFill>
                            <a:schemeClr val="bg1"/>
                          </a:solidFill>
                        </a:rPr>
                        <a:t>3</a:t>
                      </a:r>
                    </a:p>
                  </a:txBody>
                  <a:tcPr/>
                </a:tc>
                <a:tc>
                  <a:txBody>
                    <a:bodyPr/>
                    <a:lstStyle/>
                    <a:p>
                      <a:r>
                        <a:rPr lang="en-US" sz="2400">
                          <a:ln>
                            <a:solidFill>
                              <a:schemeClr val="bg1"/>
                            </a:solidFill>
                          </a:ln>
                          <a:solidFill>
                            <a:schemeClr val="bg1"/>
                          </a:solidFill>
                          <a:highlight>
                            <a:srgbClr val="000000"/>
                          </a:highlight>
                        </a:rPr>
                        <a:t>4</a:t>
                      </a:r>
                    </a:p>
                  </a:txBody>
                  <a:tcPr/>
                </a:tc>
                <a:extLst>
                  <a:ext uri="{0D108BD9-81ED-4DB2-BD59-A6C34878D82A}">
                    <a16:rowId xmlns:a16="http://schemas.microsoft.com/office/drawing/2014/main" val="857793864"/>
                  </a:ext>
                </a:extLst>
              </a:tr>
            </a:tbl>
          </a:graphicData>
        </a:graphic>
      </p:graphicFrame>
      <p:pic>
        <p:nvPicPr>
          <p:cNvPr id="6" name="Picture 5">
            <a:extLst>
              <a:ext uri="{FF2B5EF4-FFF2-40B4-BE49-F238E27FC236}">
                <a16:creationId xmlns:a16="http://schemas.microsoft.com/office/drawing/2014/main" id="{863F53F2-C389-E8C9-C4DD-12F7AA5BD671}"/>
              </a:ext>
            </a:extLst>
          </p:cNvPr>
          <p:cNvPicPr>
            <a:picLocks noChangeAspect="1"/>
          </p:cNvPicPr>
          <p:nvPr/>
        </p:nvPicPr>
        <p:blipFill>
          <a:blip r:embed="rId3"/>
          <a:stretch>
            <a:fillRect/>
          </a:stretch>
        </p:blipFill>
        <p:spPr>
          <a:xfrm>
            <a:off x="0" y="2610404"/>
            <a:ext cx="6672430" cy="4247596"/>
          </a:xfrm>
          <a:prstGeom prst="rect">
            <a:avLst/>
          </a:prstGeom>
        </p:spPr>
      </p:pic>
    </p:spTree>
    <p:extLst>
      <p:ext uri="{BB962C8B-B14F-4D97-AF65-F5344CB8AC3E}">
        <p14:creationId xmlns:p14="http://schemas.microsoft.com/office/powerpoint/2010/main" val="13717698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058DF1E-BC36-345D-9393-C09FABE05FF0}"/>
              </a:ext>
            </a:extLst>
          </p:cNvPr>
          <p:cNvPicPr>
            <a:picLocks noChangeAspect="1"/>
          </p:cNvPicPr>
          <p:nvPr/>
        </p:nvPicPr>
        <p:blipFill>
          <a:blip r:embed="rId3"/>
          <a:stretch>
            <a:fillRect/>
          </a:stretch>
        </p:blipFill>
        <p:spPr>
          <a:xfrm>
            <a:off x="3516083" y="5244353"/>
            <a:ext cx="8641508" cy="1613647"/>
          </a:xfrm>
          <a:prstGeom prst="rect">
            <a:avLst/>
          </a:prstGeom>
        </p:spPr>
      </p:pic>
      <p:sp>
        <p:nvSpPr>
          <p:cNvPr id="2" name="Title 1">
            <a:extLst>
              <a:ext uri="{FF2B5EF4-FFF2-40B4-BE49-F238E27FC236}">
                <a16:creationId xmlns:a16="http://schemas.microsoft.com/office/drawing/2014/main" id="{61C84848-2980-BACE-7AFF-046817D01910}"/>
              </a:ext>
            </a:extLst>
          </p:cNvPr>
          <p:cNvSpPr>
            <a:spLocks noGrp="1"/>
          </p:cNvSpPr>
          <p:nvPr>
            <p:ph type="title"/>
          </p:nvPr>
        </p:nvSpPr>
        <p:spPr>
          <a:xfrm>
            <a:off x="1249680" y="-550728"/>
            <a:ext cx="9692640" cy="1325562"/>
          </a:xfrm>
        </p:spPr>
        <p:txBody>
          <a:bodyPr/>
          <a:lstStyle/>
          <a:p>
            <a:r>
              <a:rPr lang="en-US"/>
              <a:t>Auto Error Injection</a:t>
            </a:r>
          </a:p>
        </p:txBody>
      </p:sp>
      <p:sp>
        <p:nvSpPr>
          <p:cNvPr id="9" name="L-Shape 8">
            <a:extLst>
              <a:ext uri="{FF2B5EF4-FFF2-40B4-BE49-F238E27FC236}">
                <a16:creationId xmlns:a16="http://schemas.microsoft.com/office/drawing/2014/main" id="{7AF0501B-D76D-CA79-D154-82854D3B8D18}"/>
              </a:ext>
            </a:extLst>
          </p:cNvPr>
          <p:cNvSpPr/>
          <p:nvPr/>
        </p:nvSpPr>
        <p:spPr>
          <a:xfrm rot="19099188">
            <a:off x="261204" y="270891"/>
            <a:ext cx="973227" cy="416336"/>
          </a:xfrm>
          <a:prstGeom prst="corne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B2E8F545-7FBA-A439-F732-F3E585A7C081}"/>
              </a:ext>
            </a:extLst>
          </p:cNvPr>
          <p:cNvSpPr txBox="1"/>
          <p:nvPr/>
        </p:nvSpPr>
        <p:spPr>
          <a:xfrm>
            <a:off x="103094" y="1325561"/>
            <a:ext cx="3412989" cy="38870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a:t>Input </a:t>
            </a:r>
            <a:r>
              <a:rPr lang="en-US" sz="2000">
                <a:highlight>
                  <a:srgbClr val="FF00FF"/>
                </a:highlight>
              </a:rPr>
              <a:t>number of tensors of parameters </a:t>
            </a:r>
            <a:r>
              <a:rPr lang="en-US" sz="2000"/>
              <a:t>to change and </a:t>
            </a:r>
            <a:r>
              <a:rPr lang="en-US" sz="2000">
                <a:highlight>
                  <a:srgbClr val="00FFFF"/>
                </a:highlight>
              </a:rPr>
              <a:t>value</a:t>
            </a:r>
            <a:r>
              <a:rPr lang="en-US" sz="2000"/>
              <a:t> to change them to</a:t>
            </a:r>
            <a:endParaRPr lang="en-US" sz="2000" dirty="0"/>
          </a:p>
          <a:p>
            <a:pPr marL="285750" indent="-285750">
              <a:lnSpc>
                <a:spcPct val="150000"/>
              </a:lnSpc>
              <a:buFont typeface="Arial" panose="020B0604020202020204" pitchFamily="34" charset="0"/>
              <a:buChar char="•"/>
            </a:pPr>
            <a:endParaRPr lang="en-US" sz="700" dirty="0"/>
          </a:p>
          <a:p>
            <a:pPr marL="285750" indent="-285750">
              <a:lnSpc>
                <a:spcPct val="150000"/>
              </a:lnSpc>
              <a:buFont typeface="Arial" panose="020B0604020202020204" pitchFamily="34" charset="0"/>
              <a:buChar char="•"/>
            </a:pPr>
            <a:r>
              <a:rPr lang="en-US" sz="2000">
                <a:highlight>
                  <a:srgbClr val="00FF00"/>
                </a:highlight>
              </a:rPr>
              <a:t>Selects tensors to change based on importance</a:t>
            </a:r>
            <a:endParaRPr lang="en-US" sz="2000" dirty="0">
              <a:highlight>
                <a:srgbClr val="00FF00"/>
              </a:highlight>
            </a:endParaRPr>
          </a:p>
          <a:p>
            <a:pPr marL="285750" indent="-285750">
              <a:lnSpc>
                <a:spcPct val="150000"/>
              </a:lnSpc>
              <a:buFont typeface="Arial" panose="020B0604020202020204" pitchFamily="34" charset="0"/>
              <a:buChar char="•"/>
            </a:pPr>
            <a:r>
              <a:rPr lang="en-US" sz="2000">
                <a:highlight>
                  <a:srgbClr val="FFFF00"/>
                </a:highlight>
              </a:rPr>
              <a:t>Fills tensors</a:t>
            </a:r>
            <a:r>
              <a:rPr lang="en-US" sz="2000"/>
              <a:t> with new value</a:t>
            </a:r>
            <a:endParaRPr lang="en-US" sz="2000" dirty="0"/>
          </a:p>
        </p:txBody>
      </p:sp>
      <p:pic>
        <p:nvPicPr>
          <p:cNvPr id="13" name="Picture 12">
            <a:extLst>
              <a:ext uri="{FF2B5EF4-FFF2-40B4-BE49-F238E27FC236}">
                <a16:creationId xmlns:a16="http://schemas.microsoft.com/office/drawing/2014/main" id="{BFB8CA21-136C-2921-DC46-554A75383C83}"/>
              </a:ext>
            </a:extLst>
          </p:cNvPr>
          <p:cNvPicPr>
            <a:picLocks noChangeAspect="1"/>
          </p:cNvPicPr>
          <p:nvPr/>
        </p:nvPicPr>
        <p:blipFill>
          <a:blip r:embed="rId4"/>
          <a:stretch>
            <a:fillRect/>
          </a:stretch>
        </p:blipFill>
        <p:spPr>
          <a:xfrm>
            <a:off x="3516085" y="730120"/>
            <a:ext cx="8691155" cy="5788286"/>
          </a:xfrm>
          <a:prstGeom prst="rect">
            <a:avLst/>
          </a:prstGeom>
        </p:spPr>
      </p:pic>
      <p:sp>
        <p:nvSpPr>
          <p:cNvPr id="4" name="Slide Number Placeholder 3">
            <a:extLst>
              <a:ext uri="{FF2B5EF4-FFF2-40B4-BE49-F238E27FC236}">
                <a16:creationId xmlns:a16="http://schemas.microsoft.com/office/drawing/2014/main" id="{C3B75915-E29A-A1EC-BF44-45DBD809B454}"/>
              </a:ext>
            </a:extLst>
          </p:cNvPr>
          <p:cNvSpPr>
            <a:spLocks noGrp="1"/>
          </p:cNvSpPr>
          <p:nvPr>
            <p:ph type="sldNum" sz="quarter" idx="12"/>
          </p:nvPr>
        </p:nvSpPr>
        <p:spPr/>
        <p:txBody>
          <a:bodyPr>
            <a:normAutofit lnSpcReduction="10000"/>
          </a:bodyPr>
          <a:lstStyle/>
          <a:p>
            <a:fld id="{4FAB73BC-B049-4115-A692-8D63A059BFB8}" type="slidenum">
              <a:rPr lang="en-US" dirty="0"/>
              <a:t>24</a:t>
            </a:fld>
            <a:endParaRPr lang="en-US"/>
          </a:p>
        </p:txBody>
      </p:sp>
      <p:sp>
        <p:nvSpPr>
          <p:cNvPr id="5" name="Rectangle 4">
            <a:extLst>
              <a:ext uri="{FF2B5EF4-FFF2-40B4-BE49-F238E27FC236}">
                <a16:creationId xmlns:a16="http://schemas.microsoft.com/office/drawing/2014/main" id="{7484B4CA-98D9-5871-A75D-E3C459182AEE}"/>
              </a:ext>
            </a:extLst>
          </p:cNvPr>
          <p:cNvSpPr/>
          <p:nvPr/>
        </p:nvSpPr>
        <p:spPr>
          <a:xfrm>
            <a:off x="5449078" y="754687"/>
            <a:ext cx="914400" cy="347922"/>
          </a:xfrm>
          <a:prstGeom prst="rect">
            <a:avLst/>
          </a:prstGeom>
          <a:noFill/>
          <a:ln>
            <a:solidFill>
              <a:srgbClr val="F10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160E86A-8164-18C4-80FB-D9CD75575903}"/>
              </a:ext>
            </a:extLst>
          </p:cNvPr>
          <p:cNvSpPr/>
          <p:nvPr/>
        </p:nvSpPr>
        <p:spPr>
          <a:xfrm>
            <a:off x="6363478" y="754687"/>
            <a:ext cx="914400" cy="34792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FDC3D91-B93C-0A6A-8C82-FE927C97DC03}"/>
              </a:ext>
            </a:extLst>
          </p:cNvPr>
          <p:cNvSpPr/>
          <p:nvPr/>
        </p:nvSpPr>
        <p:spPr>
          <a:xfrm>
            <a:off x="4096139" y="1481583"/>
            <a:ext cx="5449077" cy="727787"/>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C13A990A-F883-73F4-584E-326E2B3613CB}"/>
              </a:ext>
            </a:extLst>
          </p:cNvPr>
          <p:cNvSpPr/>
          <p:nvPr/>
        </p:nvSpPr>
        <p:spPr>
          <a:xfrm>
            <a:off x="3516083" y="6559700"/>
            <a:ext cx="7288766" cy="29830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EA827C25-CCCF-B043-742E-E5CE19AB2823}"/>
              </a:ext>
            </a:extLst>
          </p:cNvPr>
          <p:cNvSpPr/>
          <p:nvPr/>
        </p:nvSpPr>
        <p:spPr>
          <a:xfrm>
            <a:off x="4096139" y="2593910"/>
            <a:ext cx="7849906" cy="727423"/>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5">
            <p14:nvContentPartPr>
              <p14:cNvPr id="15" name="Ink 14">
                <a:extLst>
                  <a:ext uri="{FF2B5EF4-FFF2-40B4-BE49-F238E27FC236}">
                    <a16:creationId xmlns:a16="http://schemas.microsoft.com/office/drawing/2014/main" id="{BD9AA755-CC70-9319-3664-6BD6B126C50A}"/>
                  </a:ext>
                </a:extLst>
              </p14:cNvPr>
              <p14:cNvContentPartPr/>
              <p14:nvPr/>
            </p14:nvContentPartPr>
            <p14:xfrm>
              <a:off x="4284946" y="1595336"/>
              <a:ext cx="3322800" cy="36360"/>
            </p14:xfrm>
          </p:contentPart>
        </mc:Choice>
        <mc:Fallback>
          <p:pic>
            <p:nvPicPr>
              <p:cNvPr id="15" name="Ink 14">
                <a:extLst>
                  <a:ext uri="{FF2B5EF4-FFF2-40B4-BE49-F238E27FC236}">
                    <a16:creationId xmlns:a16="http://schemas.microsoft.com/office/drawing/2014/main" id="{BD9AA755-CC70-9319-3664-6BD6B126C50A}"/>
                  </a:ext>
                </a:extLst>
              </p:cNvPr>
              <p:cNvPicPr/>
              <p:nvPr/>
            </p:nvPicPr>
            <p:blipFill>
              <a:blip r:embed="rId6"/>
              <a:stretch>
                <a:fillRect/>
              </a:stretch>
            </p:blipFill>
            <p:spPr>
              <a:xfrm>
                <a:off x="4230946" y="1487336"/>
                <a:ext cx="3430440" cy="25200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7" name="Ink 16">
                <a:extLst>
                  <a:ext uri="{FF2B5EF4-FFF2-40B4-BE49-F238E27FC236}">
                    <a16:creationId xmlns:a16="http://schemas.microsoft.com/office/drawing/2014/main" id="{8DB91CDB-570D-E019-FD82-41E2B08C6F79}"/>
                  </a:ext>
                </a:extLst>
              </p14:cNvPr>
              <p14:cNvContentPartPr/>
              <p14:nvPr/>
            </p14:nvContentPartPr>
            <p14:xfrm>
              <a:off x="4157506" y="1539896"/>
              <a:ext cx="3400200" cy="92160"/>
            </p14:xfrm>
          </p:contentPart>
        </mc:Choice>
        <mc:Fallback>
          <p:pic>
            <p:nvPicPr>
              <p:cNvPr id="17" name="Ink 16">
                <a:extLst>
                  <a:ext uri="{FF2B5EF4-FFF2-40B4-BE49-F238E27FC236}">
                    <a16:creationId xmlns:a16="http://schemas.microsoft.com/office/drawing/2014/main" id="{8DB91CDB-570D-E019-FD82-41E2B08C6F79}"/>
                  </a:ext>
                </a:extLst>
              </p:cNvPr>
              <p:cNvPicPr/>
              <p:nvPr/>
            </p:nvPicPr>
            <p:blipFill>
              <a:blip r:embed="rId8"/>
              <a:stretch>
                <a:fillRect/>
              </a:stretch>
            </p:blipFill>
            <p:spPr>
              <a:xfrm>
                <a:off x="4103500" y="1431896"/>
                <a:ext cx="3507851" cy="307800"/>
              </a:xfrm>
              <a:prstGeom prst="rect">
                <a:avLst/>
              </a:prstGeom>
            </p:spPr>
          </p:pic>
        </mc:Fallback>
      </mc:AlternateContent>
    </p:spTree>
    <p:extLst>
      <p:ext uri="{BB962C8B-B14F-4D97-AF65-F5344CB8AC3E}">
        <p14:creationId xmlns:p14="http://schemas.microsoft.com/office/powerpoint/2010/main" val="4273118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4" grpId="0" animBg="1"/>
      <p:bldP spid="3" grpId="0" animBg="1"/>
      <p:bldP spid="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FE2F665-E1B3-48AB-CF91-62B388E799CA}"/>
              </a:ext>
            </a:extLst>
          </p:cNvPr>
          <p:cNvSpPr>
            <a:spLocks noGrp="1"/>
          </p:cNvSpPr>
          <p:nvPr>
            <p:ph type="sldNum" sz="quarter" idx="12"/>
          </p:nvPr>
        </p:nvSpPr>
        <p:spPr/>
        <p:txBody>
          <a:bodyPr>
            <a:normAutofit lnSpcReduction="10000"/>
          </a:bodyPr>
          <a:lstStyle/>
          <a:p>
            <a:fld id="{4FAB73BC-B049-4115-A692-8D63A059BFB8}" type="slidenum">
              <a:rPr lang="en-US" smtClean="0"/>
              <a:t>25</a:t>
            </a:fld>
            <a:endParaRPr lang="en-US"/>
          </a:p>
        </p:txBody>
      </p:sp>
      <p:sp>
        <p:nvSpPr>
          <p:cNvPr id="10" name="TextBox 9">
            <a:extLst>
              <a:ext uri="{FF2B5EF4-FFF2-40B4-BE49-F238E27FC236}">
                <a16:creationId xmlns:a16="http://schemas.microsoft.com/office/drawing/2014/main" id="{96DEABE2-019E-B5FB-1FBC-1B8DA6E7813D}"/>
              </a:ext>
            </a:extLst>
          </p:cNvPr>
          <p:cNvSpPr txBox="1"/>
          <p:nvPr/>
        </p:nvSpPr>
        <p:spPr>
          <a:xfrm>
            <a:off x="1873771" y="1195358"/>
            <a:ext cx="4407108" cy="369332"/>
          </a:xfrm>
          <a:prstGeom prst="rect">
            <a:avLst/>
          </a:prstGeom>
          <a:noFill/>
        </p:spPr>
        <p:txBody>
          <a:bodyPr wrap="square" rtlCol="0">
            <a:spAutoFit/>
          </a:bodyPr>
          <a:lstStyle/>
          <a:p>
            <a:r>
              <a:rPr lang="en-US"/>
              <a:t>Pre-Auto Error Injection</a:t>
            </a:r>
          </a:p>
        </p:txBody>
      </p:sp>
      <p:sp>
        <p:nvSpPr>
          <p:cNvPr id="11" name="TextBox 10">
            <a:extLst>
              <a:ext uri="{FF2B5EF4-FFF2-40B4-BE49-F238E27FC236}">
                <a16:creationId xmlns:a16="http://schemas.microsoft.com/office/drawing/2014/main" id="{D141D0EC-6C16-AB23-F9FE-615916C01387}"/>
              </a:ext>
            </a:extLst>
          </p:cNvPr>
          <p:cNvSpPr txBox="1"/>
          <p:nvPr/>
        </p:nvSpPr>
        <p:spPr>
          <a:xfrm>
            <a:off x="7146989" y="1195358"/>
            <a:ext cx="4407108" cy="369332"/>
          </a:xfrm>
          <a:prstGeom prst="rect">
            <a:avLst/>
          </a:prstGeom>
          <a:noFill/>
        </p:spPr>
        <p:txBody>
          <a:bodyPr wrap="square" rtlCol="0">
            <a:spAutoFit/>
          </a:bodyPr>
          <a:lstStyle/>
          <a:p>
            <a:r>
              <a:rPr lang="en-US"/>
              <a:t>Post-Auto Error Injection</a:t>
            </a:r>
          </a:p>
        </p:txBody>
      </p:sp>
      <p:pic>
        <p:nvPicPr>
          <p:cNvPr id="6" name="Picture 5">
            <a:extLst>
              <a:ext uri="{FF2B5EF4-FFF2-40B4-BE49-F238E27FC236}">
                <a16:creationId xmlns:a16="http://schemas.microsoft.com/office/drawing/2014/main" id="{71778E6E-AD69-7CA2-C0C6-69C63490DE5A}"/>
              </a:ext>
            </a:extLst>
          </p:cNvPr>
          <p:cNvPicPr>
            <a:picLocks noChangeAspect="1"/>
          </p:cNvPicPr>
          <p:nvPr/>
        </p:nvPicPr>
        <p:blipFill>
          <a:blip r:embed="rId3"/>
          <a:stretch>
            <a:fillRect/>
          </a:stretch>
        </p:blipFill>
        <p:spPr>
          <a:xfrm>
            <a:off x="0" y="1989914"/>
            <a:ext cx="6130707" cy="3225807"/>
          </a:xfrm>
          <a:prstGeom prst="rect">
            <a:avLst/>
          </a:prstGeom>
        </p:spPr>
      </p:pic>
      <p:pic>
        <p:nvPicPr>
          <p:cNvPr id="13" name="Picture 12" descr="A picture containing screenshot, tower, sketch, silhouette&#10;&#10;Description automatically generated">
            <a:extLst>
              <a:ext uri="{FF2B5EF4-FFF2-40B4-BE49-F238E27FC236}">
                <a16:creationId xmlns:a16="http://schemas.microsoft.com/office/drawing/2014/main" id="{6637202D-5ABA-167A-F7EC-40240AC027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0078" y="1873639"/>
            <a:ext cx="4983607" cy="3458356"/>
          </a:xfrm>
          <a:prstGeom prst="rect">
            <a:avLst/>
          </a:prstGeom>
        </p:spPr>
      </p:pic>
      <p:sp>
        <p:nvSpPr>
          <p:cNvPr id="2" name="Arrow: Down 1">
            <a:extLst>
              <a:ext uri="{FF2B5EF4-FFF2-40B4-BE49-F238E27FC236}">
                <a16:creationId xmlns:a16="http://schemas.microsoft.com/office/drawing/2014/main" id="{9201A36D-B811-E545-7FEB-3799CC20A2F6}"/>
              </a:ext>
            </a:extLst>
          </p:cNvPr>
          <p:cNvSpPr/>
          <p:nvPr/>
        </p:nvSpPr>
        <p:spPr>
          <a:xfrm>
            <a:off x="2384044" y="3747869"/>
            <a:ext cx="224117" cy="510988"/>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Down 7">
            <a:extLst>
              <a:ext uri="{FF2B5EF4-FFF2-40B4-BE49-F238E27FC236}">
                <a16:creationId xmlns:a16="http://schemas.microsoft.com/office/drawing/2014/main" id="{8477C79A-7E30-FBEC-E2E9-53D1C309B37B}"/>
              </a:ext>
            </a:extLst>
          </p:cNvPr>
          <p:cNvSpPr/>
          <p:nvPr/>
        </p:nvSpPr>
        <p:spPr>
          <a:xfrm>
            <a:off x="7916986" y="2918012"/>
            <a:ext cx="224117" cy="510988"/>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267BA3-2733-B35C-E8A9-87CFC64AC7C1}"/>
              </a:ext>
            </a:extLst>
          </p:cNvPr>
          <p:cNvSpPr txBox="1"/>
          <p:nvPr/>
        </p:nvSpPr>
        <p:spPr>
          <a:xfrm>
            <a:off x="1491084" y="5276673"/>
            <a:ext cx="4445000" cy="646331"/>
          </a:xfrm>
          <a:prstGeom prst="rect">
            <a:avLst/>
          </a:prstGeom>
          <a:noFill/>
        </p:spPr>
        <p:txBody>
          <a:bodyPr wrap="square" rtlCol="0">
            <a:spAutoFit/>
          </a:bodyPr>
          <a:lstStyle/>
          <a:p>
            <a:r>
              <a:rPr lang="en-US"/>
              <a:t>Original Value ≈ 0</a:t>
            </a:r>
          </a:p>
          <a:p>
            <a:r>
              <a:rPr lang="en-US"/>
              <a:t>Average Value ≈ 0.0002493</a:t>
            </a:r>
          </a:p>
        </p:txBody>
      </p:sp>
      <p:sp>
        <p:nvSpPr>
          <p:cNvPr id="5" name="TextBox 4">
            <a:extLst>
              <a:ext uri="{FF2B5EF4-FFF2-40B4-BE49-F238E27FC236}">
                <a16:creationId xmlns:a16="http://schemas.microsoft.com/office/drawing/2014/main" id="{A53AD9F3-08E0-3051-FEC8-DE53C6262515}"/>
              </a:ext>
            </a:extLst>
          </p:cNvPr>
          <p:cNvSpPr txBox="1"/>
          <p:nvPr/>
        </p:nvSpPr>
        <p:spPr>
          <a:xfrm>
            <a:off x="7419391" y="5276674"/>
            <a:ext cx="3564294" cy="646331"/>
          </a:xfrm>
          <a:prstGeom prst="rect">
            <a:avLst/>
          </a:prstGeom>
          <a:noFill/>
        </p:spPr>
        <p:txBody>
          <a:bodyPr wrap="square" rtlCol="0">
            <a:spAutoFit/>
          </a:bodyPr>
          <a:lstStyle/>
          <a:p>
            <a:r>
              <a:rPr lang="en-US"/>
              <a:t>New Value = -3</a:t>
            </a:r>
          </a:p>
          <a:p>
            <a:r>
              <a:rPr lang="en-US"/>
              <a:t>Average Value ≈ 0.0001734</a:t>
            </a:r>
          </a:p>
        </p:txBody>
      </p:sp>
      <p:sp>
        <p:nvSpPr>
          <p:cNvPr id="7" name="TextBox 6">
            <a:extLst>
              <a:ext uri="{FF2B5EF4-FFF2-40B4-BE49-F238E27FC236}">
                <a16:creationId xmlns:a16="http://schemas.microsoft.com/office/drawing/2014/main" id="{5CFCCAFB-56F7-FB07-4F8E-F9CB420D7E88}"/>
              </a:ext>
            </a:extLst>
          </p:cNvPr>
          <p:cNvSpPr txBox="1"/>
          <p:nvPr/>
        </p:nvSpPr>
        <p:spPr>
          <a:xfrm>
            <a:off x="4283375" y="6284396"/>
            <a:ext cx="3433405" cy="369332"/>
          </a:xfrm>
          <a:prstGeom prst="rect">
            <a:avLst/>
          </a:prstGeom>
          <a:noFill/>
        </p:spPr>
        <p:txBody>
          <a:bodyPr wrap="square" rtlCol="0">
            <a:spAutoFit/>
          </a:bodyPr>
          <a:lstStyle/>
          <a:p>
            <a:r>
              <a:rPr lang="en-US"/>
              <a:t>Percent Difference ≈ 35.94%</a:t>
            </a:r>
          </a:p>
        </p:txBody>
      </p:sp>
    </p:spTree>
    <p:extLst>
      <p:ext uri="{BB962C8B-B14F-4D97-AF65-F5344CB8AC3E}">
        <p14:creationId xmlns:p14="http://schemas.microsoft.com/office/powerpoint/2010/main" val="17309722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DAEF-29D4-9EA1-DF58-454B9C12FE60}"/>
              </a:ext>
            </a:extLst>
          </p:cNvPr>
          <p:cNvSpPr>
            <a:spLocks noGrp="1"/>
          </p:cNvSpPr>
          <p:nvPr>
            <p:ph type="title"/>
          </p:nvPr>
        </p:nvSpPr>
        <p:spPr>
          <a:xfrm>
            <a:off x="1110688" y="-163447"/>
            <a:ext cx="6182101" cy="958119"/>
          </a:xfrm>
        </p:spPr>
        <p:txBody>
          <a:bodyPr/>
          <a:lstStyle/>
          <a:p>
            <a:r>
              <a:rPr lang="en-US"/>
              <a:t>Manual Error Injection</a:t>
            </a:r>
          </a:p>
        </p:txBody>
      </p:sp>
      <p:sp>
        <p:nvSpPr>
          <p:cNvPr id="4" name="Slide Number Placeholder 3">
            <a:extLst>
              <a:ext uri="{FF2B5EF4-FFF2-40B4-BE49-F238E27FC236}">
                <a16:creationId xmlns:a16="http://schemas.microsoft.com/office/drawing/2014/main" id="{13BC9FFA-EF22-B6DB-FA6F-3FB10A7AC45A}"/>
              </a:ext>
            </a:extLst>
          </p:cNvPr>
          <p:cNvSpPr>
            <a:spLocks noGrp="1"/>
          </p:cNvSpPr>
          <p:nvPr>
            <p:ph type="sldNum" sz="quarter" idx="12"/>
          </p:nvPr>
        </p:nvSpPr>
        <p:spPr/>
        <p:txBody>
          <a:bodyPr>
            <a:normAutofit lnSpcReduction="10000"/>
          </a:bodyPr>
          <a:lstStyle/>
          <a:p>
            <a:fld id="{4FAB73BC-B049-4115-A692-8D63A059BFB8}" type="slidenum">
              <a:rPr lang="en-US" dirty="0"/>
              <a:t>26</a:t>
            </a:fld>
            <a:endParaRPr lang="en-US"/>
          </a:p>
        </p:txBody>
      </p:sp>
      <p:sp>
        <p:nvSpPr>
          <p:cNvPr id="8" name="L-Shape 7">
            <a:extLst>
              <a:ext uri="{FF2B5EF4-FFF2-40B4-BE49-F238E27FC236}">
                <a16:creationId xmlns:a16="http://schemas.microsoft.com/office/drawing/2014/main" id="{7FDED82F-CB7B-880A-C255-667B2987C87F}"/>
              </a:ext>
            </a:extLst>
          </p:cNvPr>
          <p:cNvSpPr/>
          <p:nvPr/>
        </p:nvSpPr>
        <p:spPr>
          <a:xfrm rot="19099188">
            <a:off x="86596" y="270891"/>
            <a:ext cx="973227" cy="416336"/>
          </a:xfrm>
          <a:prstGeom prst="corne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2">
            <a:extLst>
              <a:ext uri="{FF2B5EF4-FFF2-40B4-BE49-F238E27FC236}">
                <a16:creationId xmlns:a16="http://schemas.microsoft.com/office/drawing/2014/main" id="{7EB0A35C-1B83-0564-45CC-BCB1F9531C62}"/>
              </a:ext>
            </a:extLst>
          </p:cNvPr>
          <p:cNvPicPr>
            <a:picLocks noGrp="1" noChangeAspect="1"/>
          </p:cNvPicPr>
          <p:nvPr>
            <p:ph idx="1"/>
          </p:nvPr>
        </p:nvPicPr>
        <p:blipFill rotWithShape="1">
          <a:blip r:embed="rId3"/>
          <a:srcRect r="24485"/>
          <a:stretch/>
        </p:blipFill>
        <p:spPr>
          <a:xfrm>
            <a:off x="3725913" y="1778032"/>
            <a:ext cx="8481327" cy="4432323"/>
          </a:xfrm>
        </p:spPr>
      </p:pic>
      <p:sp>
        <p:nvSpPr>
          <p:cNvPr id="13" name="TextBox 12">
            <a:extLst>
              <a:ext uri="{FF2B5EF4-FFF2-40B4-BE49-F238E27FC236}">
                <a16:creationId xmlns:a16="http://schemas.microsoft.com/office/drawing/2014/main" id="{AA7C8200-DF45-79BE-62D6-4F3C2E82DB85}"/>
              </a:ext>
            </a:extLst>
          </p:cNvPr>
          <p:cNvSpPr txBox="1"/>
          <p:nvPr/>
        </p:nvSpPr>
        <p:spPr>
          <a:xfrm>
            <a:off x="0" y="1220220"/>
            <a:ext cx="3568927" cy="418165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Sans-Serif"/>
              <a:buChar char="•"/>
            </a:pPr>
            <a:r>
              <a:rPr lang="en-US">
                <a:latin typeface="Century Schoolbook"/>
                <a:cs typeface="Arial"/>
              </a:rPr>
              <a:t>Input </a:t>
            </a:r>
            <a:r>
              <a:rPr lang="en-US">
                <a:highlight>
                  <a:srgbClr val="FFFF00"/>
                </a:highlight>
                <a:latin typeface="Century Schoolbook"/>
                <a:cs typeface="Arial"/>
              </a:rPr>
              <a:t>model </a:t>
            </a:r>
            <a:r>
              <a:rPr lang="en-US">
                <a:latin typeface="Century Schoolbook"/>
                <a:cs typeface="Arial"/>
              </a:rPr>
              <a:t>you want to attack, what </a:t>
            </a:r>
            <a:r>
              <a:rPr lang="en-US">
                <a:highlight>
                  <a:srgbClr val="00FF00"/>
                </a:highlight>
                <a:latin typeface="Century Schoolbook"/>
                <a:cs typeface="Arial"/>
              </a:rPr>
              <a:t>node</a:t>
            </a:r>
            <a:r>
              <a:rPr lang="en-US">
                <a:latin typeface="Century Schoolbook"/>
                <a:cs typeface="Arial"/>
              </a:rPr>
              <a:t> you want to attack, and </a:t>
            </a:r>
            <a:r>
              <a:rPr lang="en-US">
                <a:highlight>
                  <a:srgbClr val="00FFFF"/>
                </a:highlight>
                <a:latin typeface="Century Schoolbook"/>
                <a:cs typeface="Arial"/>
              </a:rPr>
              <a:t>two variables for randomness.</a:t>
            </a:r>
            <a:endParaRPr lang="en-US" dirty="0">
              <a:highlight>
                <a:srgbClr val="00FFFF"/>
              </a:highlight>
              <a:latin typeface="Century Schoolbook"/>
              <a:cs typeface="Arial"/>
            </a:endParaRPr>
          </a:p>
          <a:p>
            <a:pPr marL="285750" indent="-285750">
              <a:lnSpc>
                <a:spcPct val="150000"/>
              </a:lnSpc>
              <a:buFont typeface="Arial,Sans-Serif"/>
              <a:buChar char="•"/>
            </a:pPr>
            <a:endParaRPr lang="en-US" sz="700" dirty="0">
              <a:latin typeface="Century Schoolbook"/>
            </a:endParaRPr>
          </a:p>
          <a:p>
            <a:pPr marL="285750" indent="-285750">
              <a:lnSpc>
                <a:spcPct val="150000"/>
              </a:lnSpc>
              <a:buFont typeface="Arial,Sans-Serif"/>
              <a:buChar char="•"/>
            </a:pPr>
            <a:r>
              <a:rPr lang="en-US">
                <a:latin typeface="Century Schoolbook"/>
                <a:cs typeface="Arial"/>
              </a:rPr>
              <a:t>Attacks nodes by performing logical operation of </a:t>
            </a:r>
            <a:r>
              <a:rPr lang="en-US">
                <a:highlight>
                  <a:srgbClr val="FF00FF"/>
                </a:highlight>
                <a:latin typeface="Century Schoolbook"/>
                <a:cs typeface="Arial"/>
              </a:rPr>
              <a:t>XOR.</a:t>
            </a:r>
            <a:endParaRPr lang="en-US" dirty="0">
              <a:highlight>
                <a:srgbClr val="FF00FF"/>
              </a:highlight>
              <a:latin typeface="Century Schoolbook"/>
              <a:cs typeface="Arial"/>
            </a:endParaRPr>
          </a:p>
          <a:p>
            <a:pPr marL="285750" indent="-285750">
              <a:lnSpc>
                <a:spcPct val="150000"/>
              </a:lnSpc>
              <a:buFont typeface="Arial,Sans-Serif"/>
              <a:buChar char="•"/>
            </a:pPr>
            <a:endParaRPr lang="en-US" sz="700" dirty="0">
              <a:highlight>
                <a:srgbClr val="FF00FF"/>
              </a:highlight>
              <a:latin typeface="Century Schoolbook"/>
              <a:cs typeface="Arial"/>
            </a:endParaRPr>
          </a:p>
          <a:p>
            <a:pPr marL="285750" indent="-285750">
              <a:lnSpc>
                <a:spcPct val="150000"/>
              </a:lnSpc>
              <a:buFont typeface="Arial,Sans-Serif"/>
              <a:buChar char="•"/>
            </a:pPr>
            <a:r>
              <a:rPr lang="en-US">
                <a:latin typeface="Century Schoolbook"/>
                <a:cs typeface="Arial"/>
              </a:rPr>
              <a:t>Useful for choosing specific nodes for attacks</a:t>
            </a:r>
          </a:p>
          <a:p>
            <a:pPr>
              <a:lnSpc>
                <a:spcPct val="150000"/>
              </a:lnSpc>
            </a:pPr>
            <a:endParaRPr lang="en-US">
              <a:latin typeface="Century Schoolbook"/>
              <a:cs typeface="Arial"/>
            </a:endParaRPr>
          </a:p>
        </p:txBody>
      </p:sp>
      <p:sp>
        <p:nvSpPr>
          <p:cNvPr id="9" name="Rectangle 8">
            <a:extLst>
              <a:ext uri="{FF2B5EF4-FFF2-40B4-BE49-F238E27FC236}">
                <a16:creationId xmlns:a16="http://schemas.microsoft.com/office/drawing/2014/main" id="{01DADED7-B63E-E53F-92F0-CBD2651CDBD8}"/>
              </a:ext>
            </a:extLst>
          </p:cNvPr>
          <p:cNvSpPr/>
          <p:nvPr/>
        </p:nvSpPr>
        <p:spPr>
          <a:xfrm>
            <a:off x="4780108" y="3844722"/>
            <a:ext cx="414130" cy="231912"/>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6C95FF3-754B-9603-0B19-043205A69C14}"/>
              </a:ext>
            </a:extLst>
          </p:cNvPr>
          <p:cNvSpPr/>
          <p:nvPr/>
        </p:nvSpPr>
        <p:spPr>
          <a:xfrm>
            <a:off x="5248835" y="3840581"/>
            <a:ext cx="414131" cy="231912"/>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376A3C-A3FE-17AB-037B-745A3F4E8A03}"/>
              </a:ext>
            </a:extLst>
          </p:cNvPr>
          <p:cNvSpPr/>
          <p:nvPr/>
        </p:nvSpPr>
        <p:spPr>
          <a:xfrm>
            <a:off x="5716724" y="3842095"/>
            <a:ext cx="381000" cy="231912"/>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6B17D5B-5266-EEA2-E11D-F6EB032F2706}"/>
              </a:ext>
            </a:extLst>
          </p:cNvPr>
          <p:cNvSpPr/>
          <p:nvPr/>
        </p:nvSpPr>
        <p:spPr>
          <a:xfrm>
            <a:off x="4482615" y="5929311"/>
            <a:ext cx="4124738" cy="240194"/>
          </a:xfrm>
          <a:prstGeom prst="rect">
            <a:avLst/>
          </a:prstGeom>
          <a:noFill/>
          <a:ln w="28575">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2406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fill="hold"/>
                                        <p:tgtEl>
                                          <p:spTgt spid="15"/>
                                        </p:tgtEl>
                                        <p:attrNameLst>
                                          <p:attrName>ppt_x</p:attrName>
                                        </p:attrNameLst>
                                      </p:cBhvr>
                                      <p:tavLst>
                                        <p:tav tm="0">
                                          <p:val>
                                            <p:strVal val="#ppt_x"/>
                                          </p:val>
                                        </p:tav>
                                        <p:tav tm="100000">
                                          <p:val>
                                            <p:strVal val="#ppt_x"/>
                                          </p:val>
                                        </p:tav>
                                      </p:tavLst>
                                    </p:anim>
                                    <p:anim calcmode="lin" valueType="num">
                                      <p:cBhvr additive="base">
                                        <p:cTn id="1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 calcmode="lin" valueType="num">
                                      <p:cBhvr additive="base">
                                        <p:cTn id="25" dur="500" fill="hold"/>
                                        <p:tgtEl>
                                          <p:spTgt spid="17"/>
                                        </p:tgtEl>
                                        <p:attrNameLst>
                                          <p:attrName>ppt_x</p:attrName>
                                        </p:attrNameLst>
                                      </p:cBhvr>
                                      <p:tavLst>
                                        <p:tav tm="0">
                                          <p:val>
                                            <p:strVal val="#ppt_x"/>
                                          </p:val>
                                        </p:tav>
                                        <p:tav tm="100000">
                                          <p:val>
                                            <p:strVal val="#ppt_x"/>
                                          </p:val>
                                        </p:tav>
                                      </p:tavLst>
                                    </p:anim>
                                    <p:anim calcmode="lin" valueType="num">
                                      <p:cBhvr additive="base">
                                        <p:cTn id="2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1FD1A-A6D2-ACD0-95EF-FA0534CFED40}"/>
              </a:ext>
            </a:extLst>
          </p:cNvPr>
          <p:cNvSpPr>
            <a:spLocks noGrp="1"/>
          </p:cNvSpPr>
          <p:nvPr>
            <p:ph type="title"/>
          </p:nvPr>
        </p:nvSpPr>
        <p:spPr>
          <a:xfrm>
            <a:off x="1161364" y="-136485"/>
            <a:ext cx="9692640" cy="1325562"/>
          </a:xfrm>
        </p:spPr>
        <p:txBody>
          <a:bodyPr/>
          <a:lstStyle/>
          <a:p>
            <a:r>
              <a:rPr lang="en-US"/>
              <a:t>Bart Pre-Manual Error Injection</a:t>
            </a:r>
          </a:p>
        </p:txBody>
      </p:sp>
      <p:sp>
        <p:nvSpPr>
          <p:cNvPr id="4" name="Slide Number Placeholder 3">
            <a:extLst>
              <a:ext uri="{FF2B5EF4-FFF2-40B4-BE49-F238E27FC236}">
                <a16:creationId xmlns:a16="http://schemas.microsoft.com/office/drawing/2014/main" id="{7D39819F-7DD8-FE18-201B-56CEB8C7C598}"/>
              </a:ext>
            </a:extLst>
          </p:cNvPr>
          <p:cNvSpPr>
            <a:spLocks noGrp="1"/>
          </p:cNvSpPr>
          <p:nvPr>
            <p:ph type="sldNum" sz="quarter" idx="12"/>
          </p:nvPr>
        </p:nvSpPr>
        <p:spPr/>
        <p:txBody>
          <a:bodyPr>
            <a:normAutofit lnSpcReduction="10000"/>
          </a:bodyPr>
          <a:lstStyle/>
          <a:p>
            <a:fld id="{4FAB73BC-B049-4115-A692-8D63A059BFB8}" type="slidenum">
              <a:rPr lang="en-US" dirty="0"/>
              <a:t>27</a:t>
            </a:fld>
            <a:endParaRPr lang="en-US"/>
          </a:p>
        </p:txBody>
      </p:sp>
      <p:pic>
        <p:nvPicPr>
          <p:cNvPr id="3" name="Picture 4" descr="A picture containing sketch, tower, silhouette&#10;&#10;Description automatically generated">
            <a:extLst>
              <a:ext uri="{FF2B5EF4-FFF2-40B4-BE49-F238E27FC236}">
                <a16:creationId xmlns:a16="http://schemas.microsoft.com/office/drawing/2014/main" id="{DE84E91F-EE73-92D4-B1A8-39B2F1434564}"/>
              </a:ext>
            </a:extLst>
          </p:cNvPr>
          <p:cNvPicPr>
            <a:picLocks noChangeAspect="1"/>
          </p:cNvPicPr>
          <p:nvPr/>
        </p:nvPicPr>
        <p:blipFill>
          <a:blip r:embed="rId3"/>
          <a:stretch>
            <a:fillRect/>
          </a:stretch>
        </p:blipFill>
        <p:spPr>
          <a:xfrm>
            <a:off x="775505" y="1023425"/>
            <a:ext cx="9282895" cy="4680386"/>
          </a:xfrm>
          <a:prstGeom prst="rect">
            <a:avLst/>
          </a:prstGeom>
        </p:spPr>
      </p:pic>
      <p:sp>
        <p:nvSpPr>
          <p:cNvPr id="8" name="Arrow: Down 7">
            <a:extLst>
              <a:ext uri="{FF2B5EF4-FFF2-40B4-BE49-F238E27FC236}">
                <a16:creationId xmlns:a16="http://schemas.microsoft.com/office/drawing/2014/main" id="{B8D1D371-7515-6523-5021-EFC70DD650DC}"/>
              </a:ext>
            </a:extLst>
          </p:cNvPr>
          <p:cNvSpPr/>
          <p:nvPr/>
        </p:nvSpPr>
        <p:spPr>
          <a:xfrm>
            <a:off x="5903910" y="3107245"/>
            <a:ext cx="299764" cy="510988"/>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396F0E14-E876-0296-48E4-1734019B0EA4}"/>
              </a:ext>
            </a:extLst>
          </p:cNvPr>
          <p:cNvSpPr/>
          <p:nvPr/>
        </p:nvSpPr>
        <p:spPr>
          <a:xfrm>
            <a:off x="7878953" y="4308597"/>
            <a:ext cx="224117" cy="510988"/>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Down 9">
            <a:extLst>
              <a:ext uri="{FF2B5EF4-FFF2-40B4-BE49-F238E27FC236}">
                <a16:creationId xmlns:a16="http://schemas.microsoft.com/office/drawing/2014/main" id="{7ED479E5-6EA7-A579-9B5B-F42EE36A420C}"/>
              </a:ext>
            </a:extLst>
          </p:cNvPr>
          <p:cNvSpPr/>
          <p:nvPr/>
        </p:nvSpPr>
        <p:spPr>
          <a:xfrm>
            <a:off x="7023864" y="4053304"/>
            <a:ext cx="224117" cy="510988"/>
          </a:xfrm>
          <a:prstGeom prst="downArrow">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1AF5D4E-B158-D3E8-2241-BF415618732F}"/>
              </a:ext>
            </a:extLst>
          </p:cNvPr>
          <p:cNvSpPr txBox="1"/>
          <p:nvPr/>
        </p:nvSpPr>
        <p:spPr>
          <a:xfrm>
            <a:off x="3452327" y="5703811"/>
            <a:ext cx="3687980" cy="369332"/>
          </a:xfrm>
          <a:prstGeom prst="rect">
            <a:avLst/>
          </a:prstGeom>
          <a:noFill/>
        </p:spPr>
        <p:txBody>
          <a:bodyPr wrap="square" rtlCol="0">
            <a:spAutoFit/>
          </a:bodyPr>
          <a:lstStyle/>
          <a:p>
            <a:r>
              <a:rPr lang="en-US"/>
              <a:t>Original Average ≈ 0.0002493</a:t>
            </a:r>
          </a:p>
        </p:txBody>
      </p:sp>
    </p:spTree>
    <p:extLst>
      <p:ext uri="{BB962C8B-B14F-4D97-AF65-F5344CB8AC3E}">
        <p14:creationId xmlns:p14="http://schemas.microsoft.com/office/powerpoint/2010/main" val="6954487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4" descr="A picture containing sketch, tower, silhouette&#10;&#10;Description automatically generated">
            <a:extLst>
              <a:ext uri="{FF2B5EF4-FFF2-40B4-BE49-F238E27FC236}">
                <a16:creationId xmlns:a16="http://schemas.microsoft.com/office/drawing/2014/main" id="{591675C4-DDCA-360B-3863-D03BFEE203E5}"/>
              </a:ext>
            </a:extLst>
          </p:cNvPr>
          <p:cNvPicPr>
            <a:picLocks noChangeAspect="1"/>
          </p:cNvPicPr>
          <p:nvPr/>
        </p:nvPicPr>
        <p:blipFill>
          <a:blip r:embed="rId2"/>
          <a:stretch>
            <a:fillRect/>
          </a:stretch>
        </p:blipFill>
        <p:spPr>
          <a:xfrm>
            <a:off x="752620" y="1035835"/>
            <a:ext cx="9255776" cy="4650315"/>
          </a:xfrm>
          <a:prstGeom prst="rect">
            <a:avLst/>
          </a:prstGeom>
        </p:spPr>
      </p:pic>
      <p:sp>
        <p:nvSpPr>
          <p:cNvPr id="2" name="Title 1">
            <a:extLst>
              <a:ext uri="{FF2B5EF4-FFF2-40B4-BE49-F238E27FC236}">
                <a16:creationId xmlns:a16="http://schemas.microsoft.com/office/drawing/2014/main" id="{D921FD1A-A6D2-ACD0-95EF-FA0534CFED40}"/>
              </a:ext>
            </a:extLst>
          </p:cNvPr>
          <p:cNvSpPr>
            <a:spLocks noGrp="1"/>
          </p:cNvSpPr>
          <p:nvPr>
            <p:ph type="title"/>
          </p:nvPr>
        </p:nvSpPr>
        <p:spPr>
          <a:xfrm>
            <a:off x="1143381" y="-133925"/>
            <a:ext cx="9692640" cy="1325562"/>
          </a:xfrm>
        </p:spPr>
        <p:txBody>
          <a:bodyPr/>
          <a:lstStyle/>
          <a:p>
            <a:r>
              <a:rPr lang="en-US"/>
              <a:t>Bart Pre-Manual Error Injection</a:t>
            </a:r>
          </a:p>
        </p:txBody>
      </p:sp>
      <p:sp>
        <p:nvSpPr>
          <p:cNvPr id="4" name="Slide Number Placeholder 3">
            <a:extLst>
              <a:ext uri="{FF2B5EF4-FFF2-40B4-BE49-F238E27FC236}">
                <a16:creationId xmlns:a16="http://schemas.microsoft.com/office/drawing/2014/main" id="{7D39819F-7DD8-FE18-201B-56CEB8C7C598}"/>
              </a:ext>
            </a:extLst>
          </p:cNvPr>
          <p:cNvSpPr>
            <a:spLocks noGrp="1"/>
          </p:cNvSpPr>
          <p:nvPr>
            <p:ph type="sldNum" sz="quarter" idx="12"/>
          </p:nvPr>
        </p:nvSpPr>
        <p:spPr/>
        <p:txBody>
          <a:bodyPr>
            <a:normAutofit lnSpcReduction="10000"/>
          </a:bodyPr>
          <a:lstStyle/>
          <a:p>
            <a:fld id="{4FAB73BC-B049-4115-A692-8D63A059BFB8}" type="slidenum">
              <a:rPr lang="en-US" dirty="0"/>
              <a:t>28</a:t>
            </a:fld>
            <a:endParaRPr lang="en-US"/>
          </a:p>
        </p:txBody>
      </p:sp>
      <p:sp>
        <p:nvSpPr>
          <p:cNvPr id="13" name="Arrow: Down 12">
            <a:extLst>
              <a:ext uri="{FF2B5EF4-FFF2-40B4-BE49-F238E27FC236}">
                <a16:creationId xmlns:a16="http://schemas.microsoft.com/office/drawing/2014/main" id="{BF0145F5-7B20-87F8-E5F6-2CDB0F382997}"/>
              </a:ext>
            </a:extLst>
          </p:cNvPr>
          <p:cNvSpPr/>
          <p:nvPr/>
        </p:nvSpPr>
        <p:spPr>
          <a:xfrm>
            <a:off x="5987374" y="3197911"/>
            <a:ext cx="224117" cy="510988"/>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Down 4">
            <a:extLst>
              <a:ext uri="{FF2B5EF4-FFF2-40B4-BE49-F238E27FC236}">
                <a16:creationId xmlns:a16="http://schemas.microsoft.com/office/drawing/2014/main" id="{6ADE6848-9A76-4BDA-FC7E-FACC7548D880}"/>
              </a:ext>
            </a:extLst>
          </p:cNvPr>
          <p:cNvSpPr/>
          <p:nvPr/>
        </p:nvSpPr>
        <p:spPr>
          <a:xfrm>
            <a:off x="7981702" y="3783443"/>
            <a:ext cx="224117" cy="510988"/>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Down 5">
            <a:extLst>
              <a:ext uri="{FF2B5EF4-FFF2-40B4-BE49-F238E27FC236}">
                <a16:creationId xmlns:a16="http://schemas.microsoft.com/office/drawing/2014/main" id="{3156325C-1697-14AC-3AA7-8031CCD66B30}"/>
              </a:ext>
            </a:extLst>
          </p:cNvPr>
          <p:cNvSpPr/>
          <p:nvPr/>
        </p:nvSpPr>
        <p:spPr>
          <a:xfrm>
            <a:off x="7025951" y="3899400"/>
            <a:ext cx="224117" cy="510988"/>
          </a:xfrm>
          <a:prstGeom prst="down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8F6E4F91-894B-22FB-13C0-A9E4A1273D3D}"/>
              </a:ext>
            </a:extLst>
          </p:cNvPr>
          <p:cNvSpPr txBox="1"/>
          <p:nvPr/>
        </p:nvSpPr>
        <p:spPr>
          <a:xfrm>
            <a:off x="3519339" y="5571887"/>
            <a:ext cx="5019869" cy="646331"/>
          </a:xfrm>
          <a:prstGeom prst="rect">
            <a:avLst/>
          </a:prstGeom>
          <a:noFill/>
        </p:spPr>
        <p:txBody>
          <a:bodyPr wrap="square" rtlCol="0">
            <a:spAutoFit/>
          </a:bodyPr>
          <a:lstStyle/>
          <a:p>
            <a:r>
              <a:rPr lang="en-US"/>
              <a:t>New Average ≈ -8156.1381</a:t>
            </a:r>
          </a:p>
          <a:p>
            <a:r>
              <a:rPr lang="en-US"/>
              <a:t>Percent Difference ≈ 200%</a:t>
            </a:r>
          </a:p>
        </p:txBody>
      </p:sp>
    </p:spTree>
    <p:extLst>
      <p:ext uri="{BB962C8B-B14F-4D97-AF65-F5344CB8AC3E}">
        <p14:creationId xmlns:p14="http://schemas.microsoft.com/office/powerpoint/2010/main" val="4264389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57C4E-9E05-C8EB-59D3-69A2E709EECB}"/>
              </a:ext>
            </a:extLst>
          </p:cNvPr>
          <p:cNvSpPr>
            <a:spLocks noGrp="1"/>
          </p:cNvSpPr>
          <p:nvPr>
            <p:ph type="title"/>
          </p:nvPr>
        </p:nvSpPr>
        <p:spPr>
          <a:xfrm>
            <a:off x="1249680" y="18213"/>
            <a:ext cx="9692640" cy="801761"/>
          </a:xfrm>
        </p:spPr>
        <p:txBody>
          <a:bodyPr/>
          <a:lstStyle/>
          <a:p>
            <a:r>
              <a:rPr lang="en-US"/>
              <a:t>Bit Error Injection</a:t>
            </a:r>
          </a:p>
        </p:txBody>
      </p:sp>
      <p:sp>
        <p:nvSpPr>
          <p:cNvPr id="4" name="Slide Number Placeholder 3">
            <a:extLst>
              <a:ext uri="{FF2B5EF4-FFF2-40B4-BE49-F238E27FC236}">
                <a16:creationId xmlns:a16="http://schemas.microsoft.com/office/drawing/2014/main" id="{C2CD444A-3196-C7A6-0EA9-5A1A4C576593}"/>
              </a:ext>
            </a:extLst>
          </p:cNvPr>
          <p:cNvSpPr>
            <a:spLocks noGrp="1"/>
          </p:cNvSpPr>
          <p:nvPr>
            <p:ph type="sldNum" sz="quarter" idx="12"/>
          </p:nvPr>
        </p:nvSpPr>
        <p:spPr/>
        <p:txBody>
          <a:bodyPr>
            <a:normAutofit lnSpcReduction="10000"/>
          </a:bodyPr>
          <a:lstStyle/>
          <a:p>
            <a:fld id="{4FAB73BC-B049-4115-A692-8D63A059BFB8}" type="slidenum">
              <a:rPr lang="en-US" smtClean="0"/>
              <a:t>29</a:t>
            </a:fld>
            <a:endParaRPr lang="en-US"/>
          </a:p>
        </p:txBody>
      </p:sp>
      <p:sp>
        <p:nvSpPr>
          <p:cNvPr id="7" name="TextBox 6">
            <a:extLst>
              <a:ext uri="{FF2B5EF4-FFF2-40B4-BE49-F238E27FC236}">
                <a16:creationId xmlns:a16="http://schemas.microsoft.com/office/drawing/2014/main" id="{506F3347-4B67-5E64-F1D3-F6C99901E533}"/>
              </a:ext>
            </a:extLst>
          </p:cNvPr>
          <p:cNvSpPr txBox="1"/>
          <p:nvPr/>
        </p:nvSpPr>
        <p:spPr>
          <a:xfrm>
            <a:off x="31376" y="1574213"/>
            <a:ext cx="3186953" cy="4002506"/>
          </a:xfrm>
          <a:prstGeom prst="rect">
            <a:avLst/>
          </a:prstGeom>
          <a:noFill/>
        </p:spPr>
        <p:txBody>
          <a:bodyPr wrap="square" lIns="91440" tIns="45720" rIns="91440" bIns="45720" rtlCol="0" anchor="t">
            <a:spAutoFit/>
          </a:bodyPr>
          <a:lstStyle/>
          <a:p>
            <a:pPr marL="285750" indent="-285750">
              <a:lnSpc>
                <a:spcPct val="150000"/>
              </a:lnSpc>
              <a:buFont typeface="Arial" panose="020B0604020202020204" pitchFamily="34" charset="0"/>
              <a:buChar char="•"/>
            </a:pPr>
            <a:r>
              <a:rPr lang="en-US" sz="2000" dirty="0"/>
              <a:t>Input </a:t>
            </a:r>
            <a:r>
              <a:rPr lang="en-US" sz="2000" dirty="0">
                <a:highlight>
                  <a:srgbClr val="FF00FF"/>
                </a:highlight>
              </a:rPr>
              <a:t>tensor by index </a:t>
            </a:r>
            <a:r>
              <a:rPr lang="en-US" sz="2000" dirty="0"/>
              <a:t>and </a:t>
            </a:r>
            <a:r>
              <a:rPr lang="en-US" sz="2000" dirty="0">
                <a:highlight>
                  <a:srgbClr val="00FF00"/>
                </a:highlight>
              </a:rPr>
              <a:t>number of bits </a:t>
            </a:r>
            <a:r>
              <a:rPr lang="en-US" sz="2000" dirty="0"/>
              <a:t>to flip</a:t>
            </a:r>
          </a:p>
          <a:p>
            <a:pPr marL="285750" indent="-285750">
              <a:lnSpc>
                <a:spcPct val="150000"/>
              </a:lnSpc>
              <a:buFont typeface="Arial" panose="020B0604020202020204" pitchFamily="34" charset="0"/>
              <a:buChar char="•"/>
            </a:pPr>
            <a:endParaRPr lang="en-US" sz="700" dirty="0"/>
          </a:p>
          <a:p>
            <a:pPr marL="285750" indent="-285750">
              <a:lnSpc>
                <a:spcPct val="150000"/>
              </a:lnSpc>
              <a:buFont typeface="Arial" panose="020B0604020202020204" pitchFamily="34" charset="0"/>
              <a:buChar char="•"/>
            </a:pPr>
            <a:r>
              <a:rPr lang="en-US" sz="2000" dirty="0">
                <a:highlight>
                  <a:srgbClr val="FFFF00"/>
                </a:highlight>
              </a:rPr>
              <a:t>Converts tensor to binary</a:t>
            </a:r>
            <a:r>
              <a:rPr lang="en-US" sz="2000" dirty="0"/>
              <a:t>, </a:t>
            </a:r>
            <a:r>
              <a:rPr lang="en-US" sz="2000" dirty="0">
                <a:highlight>
                  <a:srgbClr val="00FFFF"/>
                </a:highlight>
              </a:rPr>
              <a:t>flips number of bits </a:t>
            </a:r>
            <a:r>
              <a:rPr lang="en-US" sz="2000">
                <a:highlight>
                  <a:srgbClr val="00FFFF"/>
                </a:highlight>
              </a:rPr>
              <a:t>specified </a:t>
            </a:r>
            <a:r>
              <a:rPr lang="en-US" sz="2000" dirty="0"/>
              <a:t>and </a:t>
            </a:r>
            <a:r>
              <a:rPr lang="en-US" sz="2000" dirty="0">
                <a:highlight>
                  <a:srgbClr val="FF0000"/>
                </a:highlight>
              </a:rPr>
              <a:t>converts back to decimal</a:t>
            </a:r>
          </a:p>
        </p:txBody>
      </p:sp>
      <p:sp>
        <p:nvSpPr>
          <p:cNvPr id="11" name="L-Shape 10">
            <a:extLst>
              <a:ext uri="{FF2B5EF4-FFF2-40B4-BE49-F238E27FC236}">
                <a16:creationId xmlns:a16="http://schemas.microsoft.com/office/drawing/2014/main" id="{07B76B08-A783-4FFB-5D04-DDB9FD70E852}"/>
              </a:ext>
            </a:extLst>
          </p:cNvPr>
          <p:cNvSpPr/>
          <p:nvPr/>
        </p:nvSpPr>
        <p:spPr>
          <a:xfrm rot="19099188">
            <a:off x="261204" y="346213"/>
            <a:ext cx="973227" cy="416336"/>
          </a:xfrm>
          <a:prstGeom prst="corner">
            <a:avLst/>
          </a:prstGeom>
          <a:solidFill>
            <a:srgbClr val="00B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4C62C247-1881-2147-8830-6B34E2A4FC7D}"/>
              </a:ext>
            </a:extLst>
          </p:cNvPr>
          <p:cNvPicPr>
            <a:picLocks noChangeAspect="1"/>
          </p:cNvPicPr>
          <p:nvPr/>
        </p:nvPicPr>
        <p:blipFill>
          <a:blip r:embed="rId3"/>
          <a:stretch>
            <a:fillRect/>
          </a:stretch>
        </p:blipFill>
        <p:spPr>
          <a:xfrm>
            <a:off x="3298767" y="1047436"/>
            <a:ext cx="7994073" cy="5718489"/>
          </a:xfrm>
          <a:prstGeom prst="rect">
            <a:avLst/>
          </a:prstGeom>
        </p:spPr>
      </p:pic>
      <p:sp>
        <p:nvSpPr>
          <p:cNvPr id="3" name="Rectangle 2">
            <a:extLst>
              <a:ext uri="{FF2B5EF4-FFF2-40B4-BE49-F238E27FC236}">
                <a16:creationId xmlns:a16="http://schemas.microsoft.com/office/drawing/2014/main" id="{802A6501-962A-EB75-ED10-290E061D18A6}"/>
              </a:ext>
            </a:extLst>
          </p:cNvPr>
          <p:cNvSpPr/>
          <p:nvPr/>
        </p:nvSpPr>
        <p:spPr>
          <a:xfrm>
            <a:off x="4963886" y="1047436"/>
            <a:ext cx="877077" cy="258850"/>
          </a:xfrm>
          <a:prstGeom prst="rect">
            <a:avLst/>
          </a:prstGeom>
          <a:noFill/>
          <a:ln>
            <a:solidFill>
              <a:srgbClr val="F101C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5E8AC0A-2EC3-A658-950F-12A50B2CFA76}"/>
              </a:ext>
            </a:extLst>
          </p:cNvPr>
          <p:cNvSpPr/>
          <p:nvPr/>
        </p:nvSpPr>
        <p:spPr>
          <a:xfrm>
            <a:off x="5840963" y="1047436"/>
            <a:ext cx="877077" cy="258850"/>
          </a:xfrm>
          <a:prstGeom prst="rect">
            <a:avLst/>
          </a:prstGeom>
          <a:noFill/>
          <a:ln>
            <a:solidFill>
              <a:srgbClr val="00B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AC179B2-BA4C-43D2-F189-A79974813338}"/>
              </a:ext>
            </a:extLst>
          </p:cNvPr>
          <p:cNvSpPr/>
          <p:nvPr/>
        </p:nvSpPr>
        <p:spPr>
          <a:xfrm>
            <a:off x="3900196" y="1754154"/>
            <a:ext cx="2195804" cy="258850"/>
          </a:xfrm>
          <a:prstGeom prst="rect">
            <a:avLst/>
          </a:prstGeom>
          <a:noFill/>
          <a:ln>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4959385-AEF8-A8AC-EBF3-A345D42CA3A8}"/>
              </a:ext>
            </a:extLst>
          </p:cNvPr>
          <p:cNvSpPr/>
          <p:nvPr/>
        </p:nvSpPr>
        <p:spPr>
          <a:xfrm>
            <a:off x="3900195" y="4366717"/>
            <a:ext cx="7392645" cy="956559"/>
          </a:xfrm>
          <a:prstGeom prst="rect">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D5BC5261-E3D1-6BD9-DE37-BF57B0721DE9}"/>
              </a:ext>
            </a:extLst>
          </p:cNvPr>
          <p:cNvSpPr/>
          <p:nvPr/>
        </p:nvSpPr>
        <p:spPr>
          <a:xfrm>
            <a:off x="10189029" y="4926563"/>
            <a:ext cx="1103811" cy="39671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261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500" fill="hold"/>
                                        <p:tgtEl>
                                          <p:spTgt spid="16"/>
                                        </p:tgtEl>
                                        <p:attrNameLst>
                                          <p:attrName>ppt_x</p:attrName>
                                        </p:attrNameLst>
                                      </p:cBhvr>
                                      <p:tavLst>
                                        <p:tav tm="0">
                                          <p:val>
                                            <p:strVal val="#ppt_x"/>
                                          </p:val>
                                        </p:tav>
                                        <p:tav tm="100000">
                                          <p:val>
                                            <p:strVal val="#ppt_x"/>
                                          </p:val>
                                        </p:tav>
                                      </p:tavLst>
                                    </p:anim>
                                    <p:anim calcmode="lin" valueType="num">
                                      <p:cBhvr additive="base">
                                        <p:cTn id="1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animBg="1"/>
      <p:bldP spid="16" grpId="0" animBg="1"/>
      <p:bldP spid="17"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76B0E-A173-E3A8-9541-08B0BE230C02}"/>
              </a:ext>
            </a:extLst>
          </p:cNvPr>
          <p:cNvSpPr>
            <a:spLocks noGrp="1"/>
          </p:cNvSpPr>
          <p:nvPr>
            <p:ph type="title"/>
          </p:nvPr>
        </p:nvSpPr>
        <p:spPr>
          <a:xfrm>
            <a:off x="4965290" y="365760"/>
            <a:ext cx="5997678" cy="1325562"/>
          </a:xfrm>
        </p:spPr>
        <p:txBody>
          <a:bodyPr vert="horz" lIns="91440" tIns="45720" rIns="91440" bIns="45720" rtlCol="0" anchor="b">
            <a:normAutofit/>
          </a:bodyPr>
          <a:lstStyle/>
          <a:p>
            <a:r>
              <a:rPr lang="en-US"/>
              <a:t>Faculty Mentor: </a:t>
            </a:r>
            <a:br>
              <a:rPr lang="en-US"/>
            </a:br>
            <a:r>
              <a:rPr lang="en-US"/>
              <a:t>Dr. </a:t>
            </a:r>
            <a:r>
              <a:rPr lang="en-US" err="1"/>
              <a:t>Xun</a:t>
            </a:r>
            <a:r>
              <a:rPr lang="en-US"/>
              <a:t> Jiao</a:t>
            </a:r>
          </a:p>
        </p:txBody>
      </p:sp>
      <p:pic>
        <p:nvPicPr>
          <p:cNvPr id="10" name="Picture 9" descr="A person wearing glasses and a plaid shirt&#10;&#10;Description automatically generated">
            <a:extLst>
              <a:ext uri="{FF2B5EF4-FFF2-40B4-BE49-F238E27FC236}">
                <a16:creationId xmlns:a16="http://schemas.microsoft.com/office/drawing/2014/main" id="{6FEB1C87-9FD7-CF1A-7B7C-EC4BB40B319A}"/>
              </a:ext>
            </a:extLst>
          </p:cNvPr>
          <p:cNvPicPr>
            <a:picLocks noChangeAspect="1"/>
          </p:cNvPicPr>
          <p:nvPr/>
        </p:nvPicPr>
        <p:blipFill rotWithShape="1">
          <a:blip r:embed="rId3"/>
          <a:srcRect l="4930" r="1481"/>
          <a:stretch/>
        </p:blipFill>
        <p:spPr>
          <a:xfrm>
            <a:off x="20" y="10"/>
            <a:ext cx="4653291" cy="6857990"/>
          </a:xfrm>
          <a:prstGeom prst="rect">
            <a:avLst/>
          </a:prstGeom>
        </p:spPr>
      </p:pic>
      <p:sp>
        <p:nvSpPr>
          <p:cNvPr id="3" name="TextBox 2">
            <a:extLst>
              <a:ext uri="{FF2B5EF4-FFF2-40B4-BE49-F238E27FC236}">
                <a16:creationId xmlns:a16="http://schemas.microsoft.com/office/drawing/2014/main" id="{F140FDA4-A54E-C519-DACD-5C2575EB448F}"/>
              </a:ext>
            </a:extLst>
          </p:cNvPr>
          <p:cNvSpPr txBox="1"/>
          <p:nvPr/>
        </p:nvSpPr>
        <p:spPr>
          <a:xfrm>
            <a:off x="4965290" y="2005739"/>
            <a:ext cx="6285416" cy="4174398"/>
          </a:xfrm>
          <a:prstGeom prst="rect">
            <a:avLst/>
          </a:prstGeom>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marL="285750" indent="-182880">
              <a:lnSpc>
                <a:spcPct val="110000"/>
              </a:lnSpc>
              <a:spcAft>
                <a:spcPts val="600"/>
              </a:spcAft>
              <a:buClr>
                <a:schemeClr val="accent1"/>
              </a:buClr>
              <a:buFont typeface="Arial"/>
              <a:buChar char="•"/>
            </a:pPr>
            <a:r>
              <a:rPr lang="en-US"/>
              <a:t>Dr. Jiao is an assistant professor in the ECE department who specializes in </a:t>
            </a:r>
            <a:r>
              <a:rPr lang="en-US" b="1" u="sng" dirty="0"/>
              <a:t>Machine Learning/AI</a:t>
            </a:r>
          </a:p>
          <a:p>
            <a:pPr marL="285750" indent="-182880">
              <a:lnSpc>
                <a:spcPct val="120000"/>
              </a:lnSpc>
              <a:spcAft>
                <a:spcPts val="600"/>
              </a:spcAft>
              <a:buClr>
                <a:schemeClr val="accent1"/>
              </a:buClr>
              <a:buFont typeface="Arial"/>
              <a:buChar char="•"/>
            </a:pPr>
            <a:r>
              <a:rPr lang="en-US" dirty="0"/>
              <a:t>Research</a:t>
            </a:r>
            <a:r>
              <a:rPr lang="en-US"/>
              <a:t> sponsored by the NIH, NHS, L3Harris and NVIDIA</a:t>
            </a:r>
          </a:p>
          <a:p>
            <a:pPr marL="285750" indent="-182880">
              <a:lnSpc>
                <a:spcPct val="200000"/>
              </a:lnSpc>
              <a:spcAft>
                <a:spcPts val="600"/>
              </a:spcAft>
              <a:buClr>
                <a:schemeClr val="accent1"/>
              </a:buClr>
              <a:buFont typeface="Arial"/>
              <a:buChar char="•"/>
            </a:pPr>
            <a:r>
              <a:rPr lang="en-US"/>
              <a:t>PH.D UC San Diego, 2018</a:t>
            </a:r>
          </a:p>
          <a:p>
            <a:pPr marL="285750" indent="-182880">
              <a:lnSpc>
                <a:spcPct val="200000"/>
              </a:lnSpc>
              <a:spcAft>
                <a:spcPts val="600"/>
              </a:spcAft>
              <a:buClr>
                <a:schemeClr val="accent1"/>
              </a:buClr>
              <a:buFont typeface="Arial"/>
              <a:buChar char="•"/>
            </a:pPr>
            <a:r>
              <a:rPr lang="en-US"/>
              <a:t>B.S Queen Mary, University of London, 2013</a:t>
            </a:r>
          </a:p>
          <a:p>
            <a:pPr marL="285750" indent="-182880">
              <a:lnSpc>
                <a:spcPct val="110000"/>
              </a:lnSpc>
              <a:spcAft>
                <a:spcPts val="600"/>
              </a:spcAft>
              <a:buClr>
                <a:schemeClr val="accent1"/>
              </a:buClr>
              <a:buFont typeface="Arial"/>
              <a:buChar char="•"/>
            </a:pPr>
            <a:r>
              <a:rPr lang="en-US"/>
              <a:t>B.S Beijing University of Posts and Telecommunication, 2013</a:t>
            </a:r>
          </a:p>
        </p:txBody>
      </p:sp>
      <p:sp>
        <p:nvSpPr>
          <p:cNvPr id="7" name="Slide Number Placeholder 6">
            <a:extLst>
              <a:ext uri="{FF2B5EF4-FFF2-40B4-BE49-F238E27FC236}">
                <a16:creationId xmlns:a16="http://schemas.microsoft.com/office/drawing/2014/main" id="{1A4AB2A0-DB70-A303-845B-4E48C8987C43}"/>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a:lnSpc>
                <a:spcPct val="90000"/>
              </a:lnSpc>
              <a:spcAft>
                <a:spcPts val="600"/>
              </a:spcAft>
            </a:pPr>
            <a:fld id="{4FAB73BC-B049-4115-A692-8D63A059BFB8}" type="slidenum">
              <a:rPr lang="en-US" dirty="0"/>
              <a:pPr>
                <a:lnSpc>
                  <a:spcPct val="90000"/>
                </a:lnSpc>
                <a:spcAft>
                  <a:spcPts val="600"/>
                </a:spcAft>
              </a:pPr>
              <a:t>3</a:t>
            </a:fld>
            <a:endParaRPr lang="en-US"/>
          </a:p>
        </p:txBody>
      </p:sp>
      <p:sp>
        <p:nvSpPr>
          <p:cNvPr id="5" name="TextBox 4">
            <a:extLst>
              <a:ext uri="{FF2B5EF4-FFF2-40B4-BE49-F238E27FC236}">
                <a16:creationId xmlns:a16="http://schemas.microsoft.com/office/drawing/2014/main" id="{CAFA651C-0A87-86CB-15A9-5A309975F8CB}"/>
              </a:ext>
            </a:extLst>
          </p:cNvPr>
          <p:cNvSpPr txBox="1"/>
          <p:nvPr/>
        </p:nvSpPr>
        <p:spPr>
          <a:xfrm>
            <a:off x="6315076" y="1828800"/>
            <a:ext cx="4677389" cy="4476750"/>
          </a:xfrm>
          <a:prstGeom prst="rect">
            <a:avLst/>
          </a:prstGeom>
        </p:spPr>
        <p:txBody>
          <a:bodyPr rot="0" spcFirstLastPara="0" vertOverflow="overflow" horzOverflow="overflow" vert="horz" lIns="91440" tIns="45720" rIns="91440" bIns="45720" numCol="1" spcCol="0" rtlCol="0" fromWordArt="0" anchorCtr="0" forceAA="0" compatLnSpc="1">
            <a:prstTxWarp prst="textNoShape">
              <a:avLst/>
            </a:prstTxWarp>
            <a:normAutofit/>
          </a:bodyPr>
          <a:lstStyle/>
          <a:p>
            <a:pPr marL="285750" indent="-182880" algn="l">
              <a:buFont typeface="Arial"/>
              <a:buChar char="•"/>
            </a:pPr>
            <a:endParaRPr lang="en-US"/>
          </a:p>
        </p:txBody>
      </p:sp>
    </p:spTree>
    <p:extLst>
      <p:ext uri="{BB962C8B-B14F-4D97-AF65-F5344CB8AC3E}">
        <p14:creationId xmlns:p14="http://schemas.microsoft.com/office/powerpoint/2010/main" val="4721293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5F108FF-6C52-36E6-C223-4670024ED2F0}"/>
              </a:ext>
            </a:extLst>
          </p:cNvPr>
          <p:cNvSpPr>
            <a:spLocks noGrp="1"/>
          </p:cNvSpPr>
          <p:nvPr>
            <p:ph type="sldNum" sz="quarter" idx="12"/>
          </p:nvPr>
        </p:nvSpPr>
        <p:spPr/>
        <p:txBody>
          <a:bodyPr>
            <a:normAutofit lnSpcReduction="10000"/>
          </a:bodyPr>
          <a:lstStyle/>
          <a:p>
            <a:fld id="{4FAB73BC-B049-4115-A692-8D63A059BFB8}" type="slidenum">
              <a:rPr lang="en-US" smtClean="0"/>
              <a:t>30</a:t>
            </a:fld>
            <a:endParaRPr lang="en-US"/>
          </a:p>
        </p:txBody>
      </p:sp>
      <p:pic>
        <p:nvPicPr>
          <p:cNvPr id="6" name="Picture 5">
            <a:extLst>
              <a:ext uri="{FF2B5EF4-FFF2-40B4-BE49-F238E27FC236}">
                <a16:creationId xmlns:a16="http://schemas.microsoft.com/office/drawing/2014/main" id="{B5FA2450-4363-8143-999F-696C188E69F7}"/>
              </a:ext>
            </a:extLst>
          </p:cNvPr>
          <p:cNvPicPr>
            <a:picLocks noChangeAspect="1"/>
          </p:cNvPicPr>
          <p:nvPr/>
        </p:nvPicPr>
        <p:blipFill>
          <a:blip r:embed="rId3"/>
          <a:stretch>
            <a:fillRect/>
          </a:stretch>
        </p:blipFill>
        <p:spPr>
          <a:xfrm>
            <a:off x="0" y="1067371"/>
            <a:ext cx="5756053" cy="4077204"/>
          </a:xfrm>
          <a:prstGeom prst="rect">
            <a:avLst/>
          </a:prstGeom>
        </p:spPr>
      </p:pic>
      <p:pic>
        <p:nvPicPr>
          <p:cNvPr id="8" name="Picture 7" descr="A picture containing text, screenshot, silhouette&#10;&#10;Description automatically generated">
            <a:extLst>
              <a:ext uri="{FF2B5EF4-FFF2-40B4-BE49-F238E27FC236}">
                <a16:creationId xmlns:a16="http://schemas.microsoft.com/office/drawing/2014/main" id="{118C9062-FDF0-A301-8F33-F4BF87FC9B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7617" y="1067371"/>
            <a:ext cx="5755223" cy="4076616"/>
          </a:xfrm>
          <a:prstGeom prst="rect">
            <a:avLst/>
          </a:prstGeom>
        </p:spPr>
      </p:pic>
      <p:sp>
        <p:nvSpPr>
          <p:cNvPr id="9" name="TextBox 8">
            <a:extLst>
              <a:ext uri="{FF2B5EF4-FFF2-40B4-BE49-F238E27FC236}">
                <a16:creationId xmlns:a16="http://schemas.microsoft.com/office/drawing/2014/main" id="{AEB4B715-92CB-8ED3-7686-EFFCEE261EF1}"/>
              </a:ext>
            </a:extLst>
          </p:cNvPr>
          <p:cNvSpPr txBox="1"/>
          <p:nvPr/>
        </p:nvSpPr>
        <p:spPr>
          <a:xfrm>
            <a:off x="1901908" y="424368"/>
            <a:ext cx="4803099" cy="369332"/>
          </a:xfrm>
          <a:prstGeom prst="rect">
            <a:avLst/>
          </a:prstGeom>
          <a:noFill/>
        </p:spPr>
        <p:txBody>
          <a:bodyPr wrap="square" rtlCol="0">
            <a:spAutoFit/>
          </a:bodyPr>
          <a:lstStyle/>
          <a:p>
            <a:r>
              <a:rPr lang="en-US"/>
              <a:t>Pre-Error Injection</a:t>
            </a:r>
          </a:p>
        </p:txBody>
      </p:sp>
      <p:sp>
        <p:nvSpPr>
          <p:cNvPr id="10" name="TextBox 9">
            <a:extLst>
              <a:ext uri="{FF2B5EF4-FFF2-40B4-BE49-F238E27FC236}">
                <a16:creationId xmlns:a16="http://schemas.microsoft.com/office/drawing/2014/main" id="{8B26A8A8-39F3-9452-5627-9D1691F8E2C9}"/>
              </a:ext>
            </a:extLst>
          </p:cNvPr>
          <p:cNvSpPr txBox="1"/>
          <p:nvPr/>
        </p:nvSpPr>
        <p:spPr>
          <a:xfrm>
            <a:off x="7335437" y="436243"/>
            <a:ext cx="3957403" cy="369332"/>
          </a:xfrm>
          <a:prstGeom prst="rect">
            <a:avLst/>
          </a:prstGeom>
          <a:noFill/>
        </p:spPr>
        <p:txBody>
          <a:bodyPr wrap="square" rtlCol="0">
            <a:spAutoFit/>
          </a:bodyPr>
          <a:lstStyle/>
          <a:p>
            <a:r>
              <a:rPr lang="en-US"/>
              <a:t>Post-Error Injection</a:t>
            </a:r>
          </a:p>
        </p:txBody>
      </p:sp>
      <p:sp>
        <p:nvSpPr>
          <p:cNvPr id="2" name="Flowchart: Process 1">
            <a:extLst>
              <a:ext uri="{FF2B5EF4-FFF2-40B4-BE49-F238E27FC236}">
                <a16:creationId xmlns:a16="http://schemas.microsoft.com/office/drawing/2014/main" id="{9FB3433B-234B-BAAB-4207-AA1DB3180B99}"/>
              </a:ext>
            </a:extLst>
          </p:cNvPr>
          <p:cNvSpPr/>
          <p:nvPr/>
        </p:nvSpPr>
        <p:spPr>
          <a:xfrm>
            <a:off x="1901908" y="1007500"/>
            <a:ext cx="542365" cy="282388"/>
          </a:xfrm>
          <a:prstGeom prst="flowChartProcess">
            <a:avLst/>
          </a:prstGeom>
          <a:solidFill>
            <a:schemeClr val="bg1"/>
          </a:solidFill>
          <a:ln>
            <a:noFill/>
          </a:ln>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Bart</a:t>
            </a:r>
            <a:endParaRPr lang="en-US" sz="2400">
              <a:solidFill>
                <a:schemeClr val="tx1"/>
              </a:solidFill>
              <a:latin typeface="Arial" panose="020B0604020202020204" pitchFamily="34" charset="0"/>
              <a:cs typeface="Arial" panose="020B0604020202020204" pitchFamily="34" charset="0"/>
            </a:endParaRPr>
          </a:p>
        </p:txBody>
      </p:sp>
      <p:sp>
        <p:nvSpPr>
          <p:cNvPr id="3" name="Flowchart: Process 2">
            <a:extLst>
              <a:ext uri="{FF2B5EF4-FFF2-40B4-BE49-F238E27FC236}">
                <a16:creationId xmlns:a16="http://schemas.microsoft.com/office/drawing/2014/main" id="{C7FEE0E4-A5BB-0D76-12E4-32D5B8DC2786}"/>
              </a:ext>
            </a:extLst>
          </p:cNvPr>
          <p:cNvSpPr/>
          <p:nvPr/>
        </p:nvSpPr>
        <p:spPr>
          <a:xfrm>
            <a:off x="7508673" y="1007500"/>
            <a:ext cx="473217" cy="291146"/>
          </a:xfrm>
          <a:prstGeom prst="flowChartProcess">
            <a:avLst/>
          </a:prstGeom>
          <a:solidFill>
            <a:schemeClr val="bg1"/>
          </a:solidFill>
          <a:ln>
            <a:noFill/>
          </a:ln>
        </p:spPr>
        <p:style>
          <a:lnRef idx="2">
            <a:schemeClr val="accent1">
              <a:shade val="15000"/>
            </a:schemeClr>
          </a:lnRef>
          <a:fillRef idx="1001">
            <a:schemeClr val="lt1"/>
          </a:fillRef>
          <a:effectRef idx="0">
            <a:schemeClr val="accent1"/>
          </a:effectRef>
          <a:fontRef idx="minor">
            <a:schemeClr val="lt1"/>
          </a:fontRef>
        </p:style>
        <p:txBody>
          <a:bodyPr rtlCol="0" anchor="ctr"/>
          <a:lstStyle/>
          <a:p>
            <a:pPr algn="ctr"/>
            <a:r>
              <a:rPr lang="en-US" sz="1200">
                <a:solidFill>
                  <a:schemeClr val="tx1"/>
                </a:solidFill>
                <a:latin typeface="Arial" panose="020B0604020202020204" pitchFamily="34" charset="0"/>
                <a:cs typeface="Arial" panose="020B0604020202020204" pitchFamily="34" charset="0"/>
              </a:rPr>
              <a:t>Bart</a:t>
            </a:r>
            <a:endParaRPr lang="en-US" sz="2400">
              <a:solidFill>
                <a:schemeClr val="tx1"/>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881BE93-3C33-B347-B03F-463139EFD0A3}"/>
              </a:ext>
            </a:extLst>
          </p:cNvPr>
          <p:cNvSpPr txBox="1"/>
          <p:nvPr/>
        </p:nvSpPr>
        <p:spPr>
          <a:xfrm>
            <a:off x="597159" y="5418246"/>
            <a:ext cx="4404049" cy="369332"/>
          </a:xfrm>
          <a:prstGeom prst="rect">
            <a:avLst/>
          </a:prstGeom>
          <a:noFill/>
        </p:spPr>
        <p:txBody>
          <a:bodyPr wrap="square" rtlCol="0">
            <a:spAutoFit/>
          </a:bodyPr>
          <a:lstStyle/>
          <a:p>
            <a:r>
              <a:rPr lang="en-US"/>
              <a:t>Original Average ≈ 0.0002493</a:t>
            </a:r>
          </a:p>
        </p:txBody>
      </p:sp>
      <p:sp>
        <p:nvSpPr>
          <p:cNvPr id="7" name="TextBox 6">
            <a:extLst>
              <a:ext uri="{FF2B5EF4-FFF2-40B4-BE49-F238E27FC236}">
                <a16:creationId xmlns:a16="http://schemas.microsoft.com/office/drawing/2014/main" id="{0A5FC7E9-11EE-520E-C8FC-C6F4338F9F50}"/>
              </a:ext>
            </a:extLst>
          </p:cNvPr>
          <p:cNvSpPr txBox="1"/>
          <p:nvPr/>
        </p:nvSpPr>
        <p:spPr>
          <a:xfrm>
            <a:off x="6705007" y="5418246"/>
            <a:ext cx="4217436" cy="369332"/>
          </a:xfrm>
          <a:prstGeom prst="rect">
            <a:avLst/>
          </a:prstGeom>
          <a:noFill/>
        </p:spPr>
        <p:txBody>
          <a:bodyPr wrap="square" rtlCol="0">
            <a:spAutoFit/>
          </a:bodyPr>
          <a:lstStyle/>
          <a:p>
            <a:r>
              <a:rPr lang="en-US"/>
              <a:t>New Average ≈ 0.0002495</a:t>
            </a:r>
          </a:p>
        </p:txBody>
      </p:sp>
      <p:sp>
        <p:nvSpPr>
          <p:cNvPr id="11" name="TextBox 10">
            <a:extLst>
              <a:ext uri="{FF2B5EF4-FFF2-40B4-BE49-F238E27FC236}">
                <a16:creationId xmlns:a16="http://schemas.microsoft.com/office/drawing/2014/main" id="{9ECF8B06-8B39-30A2-81CA-223D3513D7EF}"/>
              </a:ext>
            </a:extLst>
          </p:cNvPr>
          <p:cNvSpPr txBox="1"/>
          <p:nvPr/>
        </p:nvSpPr>
        <p:spPr>
          <a:xfrm>
            <a:off x="3526970" y="6025410"/>
            <a:ext cx="3508311" cy="369332"/>
          </a:xfrm>
          <a:prstGeom prst="rect">
            <a:avLst/>
          </a:prstGeom>
          <a:noFill/>
        </p:spPr>
        <p:txBody>
          <a:bodyPr wrap="square" rtlCol="0">
            <a:spAutoFit/>
          </a:bodyPr>
          <a:lstStyle/>
          <a:p>
            <a:r>
              <a:rPr lang="en-US"/>
              <a:t>Percent Difference ≈ </a:t>
            </a:r>
            <a:r>
              <a:rPr lang="en-US" b="1" dirty="0"/>
              <a:t>0.0748%</a:t>
            </a:r>
          </a:p>
        </p:txBody>
      </p:sp>
    </p:spTree>
    <p:extLst>
      <p:ext uri="{BB962C8B-B14F-4D97-AF65-F5344CB8AC3E}">
        <p14:creationId xmlns:p14="http://schemas.microsoft.com/office/powerpoint/2010/main" val="38298792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DD0EB-E721-956A-0D44-5F63CDA30861}"/>
              </a:ext>
            </a:extLst>
          </p:cNvPr>
          <p:cNvSpPr>
            <a:spLocks noGrp="1"/>
          </p:cNvSpPr>
          <p:nvPr>
            <p:ph type="title"/>
          </p:nvPr>
        </p:nvSpPr>
        <p:spPr/>
        <p:txBody>
          <a:bodyPr/>
          <a:lstStyle/>
          <a:p>
            <a:r>
              <a:rPr lang="en-US"/>
              <a:t>Bart - Original</a:t>
            </a:r>
          </a:p>
        </p:txBody>
      </p:sp>
      <p:sp>
        <p:nvSpPr>
          <p:cNvPr id="4" name="Slide Number Placeholder 3">
            <a:extLst>
              <a:ext uri="{FF2B5EF4-FFF2-40B4-BE49-F238E27FC236}">
                <a16:creationId xmlns:a16="http://schemas.microsoft.com/office/drawing/2014/main" id="{24EB01C6-B540-141A-F2E7-0ABB8CE32B77}"/>
              </a:ext>
            </a:extLst>
          </p:cNvPr>
          <p:cNvSpPr>
            <a:spLocks noGrp="1"/>
          </p:cNvSpPr>
          <p:nvPr>
            <p:ph type="sldNum" sz="quarter" idx="12"/>
          </p:nvPr>
        </p:nvSpPr>
        <p:spPr/>
        <p:txBody>
          <a:bodyPr>
            <a:normAutofit lnSpcReduction="10000"/>
          </a:bodyPr>
          <a:lstStyle/>
          <a:p>
            <a:fld id="{4FAB73BC-B049-4115-A692-8D63A059BFB8}" type="slidenum">
              <a:rPr lang="en-US" smtClean="0"/>
              <a:t>31</a:t>
            </a:fld>
            <a:endParaRPr lang="en-US"/>
          </a:p>
        </p:txBody>
      </p:sp>
      <p:pic>
        <p:nvPicPr>
          <p:cNvPr id="5" name="Picture 4">
            <a:extLst>
              <a:ext uri="{FF2B5EF4-FFF2-40B4-BE49-F238E27FC236}">
                <a16:creationId xmlns:a16="http://schemas.microsoft.com/office/drawing/2014/main" id="{587A81A1-0FEA-545B-FA1E-C583CC83C639}"/>
              </a:ext>
            </a:extLst>
          </p:cNvPr>
          <p:cNvPicPr>
            <a:picLocks noChangeAspect="1"/>
          </p:cNvPicPr>
          <p:nvPr/>
        </p:nvPicPr>
        <p:blipFill>
          <a:blip r:embed="rId2"/>
          <a:stretch>
            <a:fillRect/>
          </a:stretch>
        </p:blipFill>
        <p:spPr>
          <a:xfrm>
            <a:off x="1261872" y="1821320"/>
            <a:ext cx="8164286" cy="4503280"/>
          </a:xfrm>
          <a:prstGeom prst="rect">
            <a:avLst/>
          </a:prstGeom>
        </p:spPr>
      </p:pic>
    </p:spTree>
    <p:extLst>
      <p:ext uri="{BB962C8B-B14F-4D97-AF65-F5344CB8AC3E}">
        <p14:creationId xmlns:p14="http://schemas.microsoft.com/office/powerpoint/2010/main" val="1228789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FD7E-DB44-20B4-C4F4-AB1DA87FC5B8}"/>
              </a:ext>
            </a:extLst>
          </p:cNvPr>
          <p:cNvSpPr>
            <a:spLocks noGrp="1"/>
          </p:cNvSpPr>
          <p:nvPr>
            <p:ph type="title"/>
          </p:nvPr>
        </p:nvSpPr>
        <p:spPr/>
        <p:txBody>
          <a:bodyPr/>
          <a:lstStyle/>
          <a:p>
            <a:r>
              <a:rPr lang="en-US"/>
              <a:t>Bart – Auto Error Injection</a:t>
            </a:r>
          </a:p>
        </p:txBody>
      </p:sp>
      <p:sp>
        <p:nvSpPr>
          <p:cNvPr id="4" name="Slide Number Placeholder 3">
            <a:extLst>
              <a:ext uri="{FF2B5EF4-FFF2-40B4-BE49-F238E27FC236}">
                <a16:creationId xmlns:a16="http://schemas.microsoft.com/office/drawing/2014/main" id="{7F37360F-4435-502A-7FA3-340E7B2F669D}"/>
              </a:ext>
            </a:extLst>
          </p:cNvPr>
          <p:cNvSpPr>
            <a:spLocks noGrp="1"/>
          </p:cNvSpPr>
          <p:nvPr>
            <p:ph type="sldNum" sz="quarter" idx="12"/>
          </p:nvPr>
        </p:nvSpPr>
        <p:spPr/>
        <p:txBody>
          <a:bodyPr>
            <a:normAutofit lnSpcReduction="10000"/>
          </a:bodyPr>
          <a:lstStyle/>
          <a:p>
            <a:fld id="{4FAB73BC-B049-4115-A692-8D63A059BFB8}" type="slidenum">
              <a:rPr lang="en-US" smtClean="0"/>
              <a:t>32</a:t>
            </a:fld>
            <a:endParaRPr lang="en-US"/>
          </a:p>
        </p:txBody>
      </p:sp>
      <p:pic>
        <p:nvPicPr>
          <p:cNvPr id="5" name="Picture 4">
            <a:extLst>
              <a:ext uri="{FF2B5EF4-FFF2-40B4-BE49-F238E27FC236}">
                <a16:creationId xmlns:a16="http://schemas.microsoft.com/office/drawing/2014/main" id="{25A30880-CBDD-D087-7AD1-9E5D52CEBC95}"/>
              </a:ext>
            </a:extLst>
          </p:cNvPr>
          <p:cNvPicPr>
            <a:picLocks noChangeAspect="1"/>
          </p:cNvPicPr>
          <p:nvPr/>
        </p:nvPicPr>
        <p:blipFill>
          <a:blip r:embed="rId2"/>
          <a:stretch>
            <a:fillRect/>
          </a:stretch>
        </p:blipFill>
        <p:spPr>
          <a:xfrm>
            <a:off x="1261872" y="1778408"/>
            <a:ext cx="7200208" cy="4857976"/>
          </a:xfrm>
          <a:prstGeom prst="rect">
            <a:avLst/>
          </a:prstGeom>
        </p:spPr>
      </p:pic>
    </p:spTree>
    <p:extLst>
      <p:ext uri="{BB962C8B-B14F-4D97-AF65-F5344CB8AC3E}">
        <p14:creationId xmlns:p14="http://schemas.microsoft.com/office/powerpoint/2010/main" val="17078921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247D3-4056-5157-2435-196CE6620ED3}"/>
              </a:ext>
            </a:extLst>
          </p:cNvPr>
          <p:cNvSpPr>
            <a:spLocks noGrp="1"/>
          </p:cNvSpPr>
          <p:nvPr>
            <p:ph type="title"/>
          </p:nvPr>
        </p:nvSpPr>
        <p:spPr/>
        <p:txBody>
          <a:bodyPr/>
          <a:lstStyle/>
          <a:p>
            <a:r>
              <a:rPr lang="en-US"/>
              <a:t>Bart – Manual Error Injection</a:t>
            </a:r>
          </a:p>
        </p:txBody>
      </p:sp>
      <p:sp>
        <p:nvSpPr>
          <p:cNvPr id="4" name="Slide Number Placeholder 3">
            <a:extLst>
              <a:ext uri="{FF2B5EF4-FFF2-40B4-BE49-F238E27FC236}">
                <a16:creationId xmlns:a16="http://schemas.microsoft.com/office/drawing/2014/main" id="{984979E3-8B96-BEE1-7AD3-239A5B936464}"/>
              </a:ext>
            </a:extLst>
          </p:cNvPr>
          <p:cNvSpPr>
            <a:spLocks noGrp="1"/>
          </p:cNvSpPr>
          <p:nvPr>
            <p:ph type="sldNum" sz="quarter" idx="12"/>
          </p:nvPr>
        </p:nvSpPr>
        <p:spPr/>
        <p:txBody>
          <a:bodyPr>
            <a:normAutofit lnSpcReduction="10000"/>
          </a:bodyPr>
          <a:lstStyle/>
          <a:p>
            <a:fld id="{4FAB73BC-B049-4115-A692-8D63A059BFB8}" type="slidenum">
              <a:rPr lang="en-US" smtClean="0"/>
              <a:t>33</a:t>
            </a:fld>
            <a:endParaRPr lang="en-US"/>
          </a:p>
        </p:txBody>
      </p:sp>
      <p:pic>
        <p:nvPicPr>
          <p:cNvPr id="6" name="Picture 5">
            <a:extLst>
              <a:ext uri="{FF2B5EF4-FFF2-40B4-BE49-F238E27FC236}">
                <a16:creationId xmlns:a16="http://schemas.microsoft.com/office/drawing/2014/main" id="{B9D2EDEC-7152-9647-9791-168655DBC53A}"/>
              </a:ext>
            </a:extLst>
          </p:cNvPr>
          <p:cNvPicPr>
            <a:picLocks noChangeAspect="1"/>
          </p:cNvPicPr>
          <p:nvPr/>
        </p:nvPicPr>
        <p:blipFill>
          <a:blip r:embed="rId2"/>
          <a:stretch>
            <a:fillRect/>
          </a:stretch>
        </p:blipFill>
        <p:spPr>
          <a:xfrm>
            <a:off x="175108" y="2144486"/>
            <a:ext cx="6800280" cy="4027714"/>
          </a:xfrm>
          <a:prstGeom prst="rect">
            <a:avLst/>
          </a:prstGeom>
        </p:spPr>
      </p:pic>
      <p:sp>
        <p:nvSpPr>
          <p:cNvPr id="7" name="TextBox 6">
            <a:extLst>
              <a:ext uri="{FF2B5EF4-FFF2-40B4-BE49-F238E27FC236}">
                <a16:creationId xmlns:a16="http://schemas.microsoft.com/office/drawing/2014/main" id="{246DEB26-CA21-0C10-E228-E215C9A77EDC}"/>
              </a:ext>
            </a:extLst>
          </p:cNvPr>
          <p:cNvSpPr txBox="1"/>
          <p:nvPr/>
        </p:nvSpPr>
        <p:spPr>
          <a:xfrm>
            <a:off x="7305314" y="3429000"/>
            <a:ext cx="3657599" cy="923330"/>
          </a:xfrm>
          <a:prstGeom prst="rect">
            <a:avLst/>
          </a:prstGeom>
          <a:noFill/>
        </p:spPr>
        <p:txBody>
          <a:bodyPr wrap="square" rtlCol="0">
            <a:spAutoFit/>
          </a:bodyPr>
          <a:lstStyle/>
          <a:p>
            <a:pPr marL="285750" indent="-285750">
              <a:buFontTx/>
              <a:buChar char="-"/>
            </a:pPr>
            <a:r>
              <a:rPr lang="en-US"/>
              <a:t>Attacked v_proj.bias</a:t>
            </a:r>
          </a:p>
          <a:p>
            <a:pPr marL="285750" indent="-285750">
              <a:buFontTx/>
              <a:buChar char="-"/>
            </a:pPr>
            <a:r>
              <a:rPr lang="en-US"/>
              <a:t>Dropout rate: 0.09</a:t>
            </a:r>
          </a:p>
          <a:p>
            <a:pPr marL="285750" indent="-285750">
              <a:buFontTx/>
              <a:buChar char="-"/>
            </a:pPr>
            <a:r>
              <a:rPr lang="en-US"/>
              <a:t>Scale Factor: 0.1</a:t>
            </a:r>
          </a:p>
        </p:txBody>
      </p:sp>
    </p:spTree>
    <p:extLst>
      <p:ext uri="{BB962C8B-B14F-4D97-AF65-F5344CB8AC3E}">
        <p14:creationId xmlns:p14="http://schemas.microsoft.com/office/powerpoint/2010/main" val="6299283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3D8CF-B348-B73F-A746-0A7F41A808FD}"/>
              </a:ext>
            </a:extLst>
          </p:cNvPr>
          <p:cNvSpPr>
            <a:spLocks noGrp="1"/>
          </p:cNvSpPr>
          <p:nvPr>
            <p:ph type="title"/>
          </p:nvPr>
        </p:nvSpPr>
        <p:spPr/>
        <p:txBody>
          <a:bodyPr/>
          <a:lstStyle/>
          <a:p>
            <a:r>
              <a:rPr lang="en-US"/>
              <a:t>Bart – Bit Error Injection</a:t>
            </a:r>
          </a:p>
        </p:txBody>
      </p:sp>
      <p:sp>
        <p:nvSpPr>
          <p:cNvPr id="4" name="Slide Number Placeholder 3">
            <a:extLst>
              <a:ext uri="{FF2B5EF4-FFF2-40B4-BE49-F238E27FC236}">
                <a16:creationId xmlns:a16="http://schemas.microsoft.com/office/drawing/2014/main" id="{F11838F0-BB13-016A-0F49-807DB33E3F35}"/>
              </a:ext>
            </a:extLst>
          </p:cNvPr>
          <p:cNvSpPr>
            <a:spLocks noGrp="1"/>
          </p:cNvSpPr>
          <p:nvPr>
            <p:ph type="sldNum" sz="quarter" idx="12"/>
          </p:nvPr>
        </p:nvSpPr>
        <p:spPr/>
        <p:txBody>
          <a:bodyPr>
            <a:normAutofit lnSpcReduction="10000"/>
          </a:bodyPr>
          <a:lstStyle/>
          <a:p>
            <a:fld id="{4FAB73BC-B049-4115-A692-8D63A059BFB8}" type="slidenum">
              <a:rPr lang="en-US" smtClean="0"/>
              <a:t>34</a:t>
            </a:fld>
            <a:endParaRPr lang="en-US"/>
          </a:p>
        </p:txBody>
      </p:sp>
      <p:pic>
        <p:nvPicPr>
          <p:cNvPr id="5" name="Picture 4">
            <a:extLst>
              <a:ext uri="{FF2B5EF4-FFF2-40B4-BE49-F238E27FC236}">
                <a16:creationId xmlns:a16="http://schemas.microsoft.com/office/drawing/2014/main" id="{97BF072B-D802-1C0F-A47A-44E0636CCEF7}"/>
              </a:ext>
            </a:extLst>
          </p:cNvPr>
          <p:cNvPicPr>
            <a:picLocks noChangeAspect="1"/>
          </p:cNvPicPr>
          <p:nvPr/>
        </p:nvPicPr>
        <p:blipFill>
          <a:blip r:embed="rId3"/>
          <a:stretch>
            <a:fillRect/>
          </a:stretch>
        </p:blipFill>
        <p:spPr>
          <a:xfrm>
            <a:off x="1261872" y="1800179"/>
            <a:ext cx="6782671" cy="4800918"/>
          </a:xfrm>
          <a:prstGeom prst="rect">
            <a:avLst/>
          </a:prstGeom>
        </p:spPr>
      </p:pic>
    </p:spTree>
    <p:extLst>
      <p:ext uri="{BB962C8B-B14F-4D97-AF65-F5344CB8AC3E}">
        <p14:creationId xmlns:p14="http://schemas.microsoft.com/office/powerpoint/2010/main" val="1224258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7FCC8D-92B3-E5C9-CF93-24062E28D58A}"/>
              </a:ext>
            </a:extLst>
          </p:cNvPr>
          <p:cNvSpPr>
            <a:spLocks noGrp="1"/>
          </p:cNvSpPr>
          <p:nvPr>
            <p:ph type="title"/>
          </p:nvPr>
        </p:nvSpPr>
        <p:spPr>
          <a:xfrm>
            <a:off x="1166808" y="277905"/>
            <a:ext cx="4377863" cy="957214"/>
          </a:xfrm>
        </p:spPr>
        <p:txBody>
          <a:bodyPr>
            <a:normAutofit/>
          </a:bodyPr>
          <a:lstStyle/>
          <a:p>
            <a:r>
              <a:rPr lang="en-US"/>
              <a:t>Key Takeaways</a:t>
            </a:r>
          </a:p>
        </p:txBody>
      </p:sp>
      <p:sp>
        <p:nvSpPr>
          <p:cNvPr id="12"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A05AD0D4-0F0C-B893-4364-49D1084CCDF0}"/>
              </a:ext>
            </a:extLst>
          </p:cNvPr>
          <p:cNvSpPr>
            <a:spLocks noGrp="1"/>
          </p:cNvSpPr>
          <p:nvPr>
            <p:ph type="sldNum" sz="quarter" idx="12"/>
          </p:nvPr>
        </p:nvSpPr>
        <p:spPr>
          <a:xfrm>
            <a:off x="1" y="6172200"/>
            <a:ext cx="914400" cy="593725"/>
          </a:xfrm>
        </p:spPr>
        <p:txBody>
          <a:bodyPr>
            <a:normAutofit/>
          </a:bodyPr>
          <a:lstStyle/>
          <a:p>
            <a:pPr>
              <a:lnSpc>
                <a:spcPct val="90000"/>
              </a:lnSpc>
              <a:spcAft>
                <a:spcPts val="600"/>
              </a:spcAft>
            </a:pPr>
            <a:fld id="{4FAB73BC-B049-4115-A692-8D63A059BFB8}" type="slidenum">
              <a:rPr lang="en-US" smtClean="0"/>
              <a:pPr>
                <a:lnSpc>
                  <a:spcPct val="90000"/>
                </a:lnSpc>
                <a:spcAft>
                  <a:spcPts val="600"/>
                </a:spcAft>
              </a:pPr>
              <a:t>35</a:t>
            </a:fld>
            <a:endParaRPr lang="en-US"/>
          </a:p>
        </p:txBody>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Table 5">
            <a:extLst>
              <a:ext uri="{FF2B5EF4-FFF2-40B4-BE49-F238E27FC236}">
                <a16:creationId xmlns:a16="http://schemas.microsoft.com/office/drawing/2014/main" id="{4FECA41A-C737-868E-98D2-23E6759D9F62}"/>
              </a:ext>
            </a:extLst>
          </p:cNvPr>
          <p:cNvGraphicFramePr>
            <a:graphicFrameLocks noGrp="1"/>
          </p:cNvGraphicFramePr>
          <p:nvPr>
            <p:ph idx="1"/>
            <p:extLst>
              <p:ext uri="{D42A27DB-BD31-4B8C-83A1-F6EECF244321}">
                <p14:modId xmlns:p14="http://schemas.microsoft.com/office/powerpoint/2010/main" val="3814974652"/>
              </p:ext>
            </p:extLst>
          </p:nvPr>
        </p:nvGraphicFramePr>
        <p:xfrm>
          <a:off x="1066800" y="1308847"/>
          <a:ext cx="10515600" cy="5271248"/>
        </p:xfrm>
        <a:graphic>
          <a:graphicData uri="http://schemas.openxmlformats.org/drawingml/2006/table">
            <a:tbl>
              <a:tblPr firstRow="1" bandRow="1">
                <a:tableStyleId>{21E4AEA4-8DFA-4A89-87EB-49C32662AFE0}</a:tableStyleId>
              </a:tblPr>
              <a:tblGrid>
                <a:gridCol w="1584926">
                  <a:extLst>
                    <a:ext uri="{9D8B030D-6E8A-4147-A177-3AD203B41FA5}">
                      <a16:colId xmlns:a16="http://schemas.microsoft.com/office/drawing/2014/main" val="1699322237"/>
                    </a:ext>
                  </a:extLst>
                </a:gridCol>
                <a:gridCol w="2728687">
                  <a:extLst>
                    <a:ext uri="{9D8B030D-6E8A-4147-A177-3AD203B41FA5}">
                      <a16:colId xmlns:a16="http://schemas.microsoft.com/office/drawing/2014/main" val="1337845091"/>
                    </a:ext>
                  </a:extLst>
                </a:gridCol>
                <a:gridCol w="1234796">
                  <a:extLst>
                    <a:ext uri="{9D8B030D-6E8A-4147-A177-3AD203B41FA5}">
                      <a16:colId xmlns:a16="http://schemas.microsoft.com/office/drawing/2014/main" val="4202929644"/>
                    </a:ext>
                  </a:extLst>
                </a:gridCol>
                <a:gridCol w="2600306">
                  <a:extLst>
                    <a:ext uri="{9D8B030D-6E8A-4147-A177-3AD203B41FA5}">
                      <a16:colId xmlns:a16="http://schemas.microsoft.com/office/drawing/2014/main" val="3605344447"/>
                    </a:ext>
                  </a:extLst>
                </a:gridCol>
                <a:gridCol w="2366885">
                  <a:extLst>
                    <a:ext uri="{9D8B030D-6E8A-4147-A177-3AD203B41FA5}">
                      <a16:colId xmlns:a16="http://schemas.microsoft.com/office/drawing/2014/main" val="2276931766"/>
                    </a:ext>
                  </a:extLst>
                </a:gridCol>
              </a:tblGrid>
              <a:tr h="727747">
                <a:tc>
                  <a:txBody>
                    <a:bodyPr/>
                    <a:lstStyle/>
                    <a:p>
                      <a:r>
                        <a:rPr lang="en-US" sz="1600"/>
                        <a:t>Name</a:t>
                      </a:r>
                    </a:p>
                  </a:txBody>
                  <a:tcPr marL="78386" marR="78386" marT="39193" marB="39193"/>
                </a:tc>
                <a:tc>
                  <a:txBody>
                    <a:bodyPr/>
                    <a:lstStyle/>
                    <a:p>
                      <a:r>
                        <a:rPr lang="en-US" sz="1600"/>
                        <a:t>Method</a:t>
                      </a:r>
                    </a:p>
                  </a:txBody>
                  <a:tcPr marL="78386" marR="78386" marT="39193" marB="39193"/>
                </a:tc>
                <a:tc>
                  <a:txBody>
                    <a:bodyPr/>
                    <a:lstStyle/>
                    <a:p>
                      <a:pPr algn="ctr"/>
                      <a:r>
                        <a:rPr lang="en-US" sz="1600"/>
                        <a:t>Response Time</a:t>
                      </a:r>
                    </a:p>
                  </a:txBody>
                  <a:tcPr marL="78386" marR="78386" marT="39193" marB="39193"/>
                </a:tc>
                <a:tc>
                  <a:txBody>
                    <a:bodyPr/>
                    <a:lstStyle/>
                    <a:p>
                      <a:r>
                        <a:rPr lang="en-US" sz="1600" b="1">
                          <a:solidFill>
                            <a:srgbClr val="92D050"/>
                          </a:solidFill>
                        </a:rPr>
                        <a:t>Strengths</a:t>
                      </a:r>
                    </a:p>
                  </a:txBody>
                  <a:tcPr marL="78386" marR="78386" marT="39193" marB="39193"/>
                </a:tc>
                <a:tc>
                  <a:txBody>
                    <a:bodyPr/>
                    <a:lstStyle/>
                    <a:p>
                      <a:r>
                        <a:rPr lang="en-US" sz="1600">
                          <a:solidFill>
                            <a:srgbClr val="C00000"/>
                          </a:solidFill>
                        </a:rPr>
                        <a:t>Shortfalls</a:t>
                      </a:r>
                    </a:p>
                  </a:txBody>
                  <a:tcPr marL="78386" marR="78386" marT="39193" marB="39193"/>
                </a:tc>
                <a:extLst>
                  <a:ext uri="{0D108BD9-81ED-4DB2-BD59-A6C34878D82A}">
                    <a16:rowId xmlns:a16="http://schemas.microsoft.com/office/drawing/2014/main" val="3353915585"/>
                  </a:ext>
                </a:extLst>
              </a:tr>
              <a:tr h="1317812">
                <a:tc>
                  <a:txBody>
                    <a:bodyPr/>
                    <a:lstStyle/>
                    <a:p>
                      <a:r>
                        <a:rPr lang="en-US" sz="1600" b="1">
                          <a:solidFill>
                            <a:schemeClr val="tx1">
                              <a:lumMod val="95000"/>
                              <a:lumOff val="5000"/>
                            </a:schemeClr>
                          </a:solidFill>
                        </a:rPr>
                        <a:t>Auto Error Injection</a:t>
                      </a:r>
                    </a:p>
                  </a:txBody>
                  <a:tcPr marL="78386" marR="78386" marT="39193" marB="39193"/>
                </a:tc>
                <a:tc>
                  <a:txBody>
                    <a:bodyPr/>
                    <a:lstStyle/>
                    <a:p>
                      <a:r>
                        <a:rPr lang="en-US" sz="1600"/>
                        <a:t>Picks the most frequent parameter tensor automatically</a:t>
                      </a:r>
                    </a:p>
                  </a:txBody>
                  <a:tcPr marL="78386" marR="78386" marT="39193" marB="39193"/>
                </a:tc>
                <a:tc>
                  <a:txBody>
                    <a:bodyPr/>
                    <a:lstStyle/>
                    <a:p>
                      <a:pPr algn="ctr"/>
                      <a:r>
                        <a:rPr lang="en-US" sz="1600" b="1">
                          <a:solidFill>
                            <a:schemeClr val="accent2">
                              <a:lumMod val="50000"/>
                            </a:schemeClr>
                          </a:solidFill>
                        </a:rPr>
                        <a:t>10 s</a:t>
                      </a:r>
                    </a:p>
                  </a:txBody>
                  <a:tcPr marL="78386" marR="78386" marT="39193" marB="39193"/>
                </a:tc>
                <a:tc>
                  <a:txBody>
                    <a:bodyPr/>
                    <a:lstStyle/>
                    <a:p>
                      <a:r>
                        <a:rPr lang="en-US" sz="1600"/>
                        <a:t>- Simple, </a:t>
                      </a:r>
                      <a:r>
                        <a:rPr lang="en-US" sz="1600" b="1" kern="1200">
                          <a:solidFill>
                            <a:srgbClr val="00B050"/>
                          </a:solidFill>
                          <a:latin typeface="+mn-lt"/>
                          <a:ea typeface="+mn-ea"/>
                          <a:cs typeface="+mn-cs"/>
                        </a:rPr>
                        <a:t>Fast</a:t>
                      </a:r>
                    </a:p>
                  </a:txBody>
                  <a:tcPr marL="78386" marR="78386" marT="39193" marB="39193"/>
                </a:tc>
                <a:tc>
                  <a:txBody>
                    <a:bodyPr/>
                    <a:lstStyle/>
                    <a:p>
                      <a:r>
                        <a:rPr lang="en-US" sz="1600"/>
                        <a:t>- Responses can be illegible</a:t>
                      </a:r>
                    </a:p>
                    <a:p>
                      <a:r>
                        <a:rPr lang="en-US" sz="1600"/>
                        <a:t>- Repetitive outputs</a:t>
                      </a:r>
                    </a:p>
                    <a:p>
                      <a:r>
                        <a:rPr lang="en-US" sz="1600"/>
                        <a:t>- </a:t>
                      </a:r>
                      <a:r>
                        <a:rPr lang="en-US" sz="1600" b="1" kern="1200">
                          <a:solidFill>
                            <a:srgbClr val="C00000"/>
                          </a:solidFill>
                          <a:latin typeface="+mn-lt"/>
                          <a:ea typeface="+mn-ea"/>
                          <a:cs typeface="+mn-cs"/>
                        </a:rPr>
                        <a:t>Over-injects errors</a:t>
                      </a:r>
                    </a:p>
                  </a:txBody>
                  <a:tcPr marL="78386" marR="78386" marT="39193" marB="39193"/>
                </a:tc>
                <a:extLst>
                  <a:ext uri="{0D108BD9-81ED-4DB2-BD59-A6C34878D82A}">
                    <a16:rowId xmlns:a16="http://schemas.microsoft.com/office/drawing/2014/main" val="394652178"/>
                  </a:ext>
                </a:extLst>
              </a:tr>
              <a:tr h="1317812">
                <a:tc>
                  <a:txBody>
                    <a:bodyPr/>
                    <a:lstStyle/>
                    <a:p>
                      <a:r>
                        <a:rPr lang="en-US" sz="1600" b="1">
                          <a:solidFill>
                            <a:schemeClr val="tx1">
                              <a:lumMod val="95000"/>
                              <a:lumOff val="5000"/>
                            </a:schemeClr>
                          </a:solidFill>
                        </a:rPr>
                        <a:t>Manual Error Injection</a:t>
                      </a:r>
                    </a:p>
                  </a:txBody>
                  <a:tcPr marL="78386" marR="78386" marT="39193" marB="39193"/>
                </a:tc>
                <a:tc>
                  <a:txBody>
                    <a:bodyPr/>
                    <a:lstStyle/>
                    <a:p>
                      <a:r>
                        <a:rPr lang="en-US" sz="1600"/>
                        <a:t>Allows user to pick a node to inject errors onto</a:t>
                      </a:r>
                    </a:p>
                  </a:txBody>
                  <a:tcPr marL="78386" marR="78386" marT="39193" marB="39193"/>
                </a:tc>
                <a:tc>
                  <a:txBody>
                    <a:bodyPr/>
                    <a:lstStyle/>
                    <a:p>
                      <a:pPr algn="ctr"/>
                      <a:r>
                        <a:rPr lang="en-US" sz="1600" b="1">
                          <a:solidFill>
                            <a:schemeClr val="accent2">
                              <a:lumMod val="50000"/>
                            </a:schemeClr>
                          </a:solidFill>
                        </a:rPr>
                        <a:t>30 s</a:t>
                      </a:r>
                    </a:p>
                  </a:txBody>
                  <a:tcPr marL="78386" marR="78386" marT="39193" marB="39193"/>
                </a:tc>
                <a:tc>
                  <a:txBody>
                    <a:bodyPr/>
                    <a:lstStyle/>
                    <a:p>
                      <a:r>
                        <a:rPr lang="en-US" sz="1600"/>
                        <a:t>- More interesting results</a:t>
                      </a:r>
                    </a:p>
                    <a:p>
                      <a:r>
                        <a:rPr lang="en-US" sz="1600"/>
                        <a:t>- Control of parameters</a:t>
                      </a:r>
                    </a:p>
                  </a:txBody>
                  <a:tcPr marL="78386" marR="78386" marT="39193" marB="39193"/>
                </a:tc>
                <a:tc>
                  <a:txBody>
                    <a:bodyPr/>
                    <a:lstStyle/>
                    <a:p>
                      <a:r>
                        <a:rPr lang="en-US" sz="1600"/>
                        <a:t>- </a:t>
                      </a:r>
                      <a:r>
                        <a:rPr lang="en-US" sz="1600" b="1" kern="1200">
                          <a:solidFill>
                            <a:srgbClr val="C00000"/>
                          </a:solidFill>
                          <a:latin typeface="+mn-lt"/>
                          <a:ea typeface="+mn-ea"/>
                          <a:cs typeface="+mn-cs"/>
                        </a:rPr>
                        <a:t>Slow</a:t>
                      </a:r>
                    </a:p>
                    <a:p>
                      <a:r>
                        <a:rPr lang="en-US" sz="1600"/>
                        <a:t>- Changes entire node</a:t>
                      </a:r>
                    </a:p>
                    <a:p>
                      <a:r>
                        <a:rPr lang="en-US" sz="1600"/>
                        <a:t>- </a:t>
                      </a:r>
                      <a:r>
                        <a:rPr lang="en-US" sz="1600" kern="1200">
                          <a:solidFill>
                            <a:schemeClr val="dk1"/>
                          </a:solidFill>
                          <a:latin typeface="+mn-lt"/>
                          <a:ea typeface="+mn-ea"/>
                          <a:cs typeface="+mn-cs"/>
                        </a:rPr>
                        <a:t>Memory intensive</a:t>
                      </a:r>
                    </a:p>
                  </a:txBody>
                  <a:tcPr marL="78386" marR="78386" marT="39193" marB="39193"/>
                </a:tc>
                <a:extLst>
                  <a:ext uri="{0D108BD9-81ED-4DB2-BD59-A6C34878D82A}">
                    <a16:rowId xmlns:a16="http://schemas.microsoft.com/office/drawing/2014/main" val="2216666174"/>
                  </a:ext>
                </a:extLst>
              </a:tr>
              <a:tr h="1907877">
                <a:tc>
                  <a:txBody>
                    <a:bodyPr/>
                    <a:lstStyle/>
                    <a:p>
                      <a:r>
                        <a:rPr lang="en-US" sz="1600" b="1">
                          <a:solidFill>
                            <a:schemeClr val="tx1">
                              <a:lumMod val="95000"/>
                              <a:lumOff val="5000"/>
                            </a:schemeClr>
                          </a:solidFill>
                        </a:rPr>
                        <a:t>Bit Error Injection</a:t>
                      </a:r>
                    </a:p>
                  </a:txBody>
                  <a:tcPr marL="78386" marR="78386" marT="39193" marB="39193"/>
                </a:tc>
                <a:tc>
                  <a:txBody>
                    <a:bodyPr/>
                    <a:lstStyle/>
                    <a:p>
                      <a:r>
                        <a:rPr lang="en-US" sz="1600"/>
                        <a:t>Allows user to pick a specific tensor and number of bit flips to inject into the tensor</a:t>
                      </a:r>
                      <a:endParaRPr lang="en-US" sz="1600" dirty="0"/>
                    </a:p>
                  </a:txBody>
                  <a:tcPr marL="78386" marR="78386" marT="39193" marB="39193"/>
                </a:tc>
                <a:tc>
                  <a:txBody>
                    <a:bodyPr/>
                    <a:lstStyle/>
                    <a:p>
                      <a:pPr algn="ctr"/>
                      <a:r>
                        <a:rPr lang="en-US" sz="1600" b="1" kern="1200">
                          <a:solidFill>
                            <a:schemeClr val="accent2">
                              <a:lumMod val="50000"/>
                            </a:schemeClr>
                          </a:solidFill>
                          <a:latin typeface="+mn-lt"/>
                          <a:ea typeface="+mn-ea"/>
                          <a:cs typeface="+mn-cs"/>
                        </a:rPr>
                        <a:t>15 s</a:t>
                      </a:r>
                    </a:p>
                  </a:txBody>
                  <a:tcPr marL="78386" marR="78386" marT="39193" marB="39193"/>
                </a:tc>
                <a:tc>
                  <a:txBody>
                    <a:bodyPr/>
                    <a:lstStyle/>
                    <a:p>
                      <a:r>
                        <a:rPr lang="en-US" sz="1600"/>
                        <a:t>-Variation of results</a:t>
                      </a:r>
                    </a:p>
                    <a:p>
                      <a:r>
                        <a:rPr lang="en-US" sz="1600"/>
                        <a:t>-Uses bit flips</a:t>
                      </a:r>
                    </a:p>
                    <a:p>
                      <a:r>
                        <a:rPr lang="en-US" sz="1600"/>
                        <a:t>-</a:t>
                      </a:r>
                      <a:r>
                        <a:rPr lang="en-US" sz="1600" b="1" kern="1200">
                          <a:solidFill>
                            <a:srgbClr val="00B050"/>
                          </a:solidFill>
                          <a:latin typeface="+mn-lt"/>
                          <a:ea typeface="+mn-ea"/>
                          <a:cs typeface="+mn-cs"/>
                        </a:rPr>
                        <a:t>Subtle errors</a:t>
                      </a:r>
                    </a:p>
                    <a:p>
                      <a:r>
                        <a:rPr lang="en-US" sz="1600"/>
                        <a:t>-Shows progressively erroneous outputs</a:t>
                      </a:r>
                    </a:p>
                    <a:p>
                      <a:r>
                        <a:rPr lang="en-US" sz="1600"/>
                        <a:t>-</a:t>
                      </a:r>
                      <a:r>
                        <a:rPr lang="en-US" sz="1600" b="1" kern="1200">
                          <a:solidFill>
                            <a:srgbClr val="00B050"/>
                          </a:solidFill>
                          <a:latin typeface="+mn-lt"/>
                          <a:ea typeface="+mn-ea"/>
                          <a:cs typeface="+mn-cs"/>
                        </a:rPr>
                        <a:t>Fast</a:t>
                      </a:r>
                    </a:p>
                  </a:txBody>
                  <a:tcPr marL="78386" marR="78386" marT="39193" marB="39193"/>
                </a:tc>
                <a:tc>
                  <a:txBody>
                    <a:bodyPr/>
                    <a:lstStyle/>
                    <a:p>
                      <a:r>
                        <a:rPr lang="en-US" sz="1600"/>
                        <a:t>- Hard to see errors through graph</a:t>
                      </a:r>
                    </a:p>
                    <a:p>
                      <a:r>
                        <a:rPr lang="en-US" sz="1600"/>
                        <a:t>-Deeper analysis of results needed</a:t>
                      </a:r>
                    </a:p>
                  </a:txBody>
                  <a:tcPr marL="78386" marR="78386" marT="39193" marB="39193"/>
                </a:tc>
                <a:extLst>
                  <a:ext uri="{0D108BD9-81ED-4DB2-BD59-A6C34878D82A}">
                    <a16:rowId xmlns:a16="http://schemas.microsoft.com/office/drawing/2014/main" val="4049693461"/>
                  </a:ext>
                </a:extLst>
              </a:tr>
            </a:tbl>
          </a:graphicData>
        </a:graphic>
      </p:graphicFrame>
    </p:spTree>
    <p:extLst>
      <p:ext uri="{BB962C8B-B14F-4D97-AF65-F5344CB8AC3E}">
        <p14:creationId xmlns:p14="http://schemas.microsoft.com/office/powerpoint/2010/main" val="42397439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40000"/>
                <a:lumOff val="60000"/>
              </a:schemeClr>
            </a:gs>
            <a:gs pos="46000">
              <a:schemeClr val="accent2">
                <a:lumMod val="95000"/>
                <a:lumOff val="5000"/>
              </a:schemeClr>
            </a:gs>
            <a:gs pos="100000">
              <a:schemeClr val="accent2">
                <a:lumMod val="60000"/>
              </a:schemeClr>
            </a:gs>
          </a:gsLst>
          <a:path path="circle">
            <a:fillToRect l="50000" t="130000" r="50000" b="-30000"/>
          </a:path>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A610D-C74A-BFED-2D70-B95C4F93CD42}"/>
              </a:ext>
            </a:extLst>
          </p:cNvPr>
          <p:cNvSpPr>
            <a:spLocks noGrp="1"/>
          </p:cNvSpPr>
          <p:nvPr>
            <p:ph type="title"/>
          </p:nvPr>
        </p:nvSpPr>
        <p:spPr/>
        <p:txBody>
          <a:bodyPr/>
          <a:lstStyle/>
          <a:p>
            <a:r>
              <a:rPr lang="en-US"/>
              <a:t>Conclusions</a:t>
            </a:r>
          </a:p>
        </p:txBody>
      </p:sp>
      <p:graphicFrame>
        <p:nvGraphicFramePr>
          <p:cNvPr id="9" name="Content Placeholder 2">
            <a:extLst>
              <a:ext uri="{FF2B5EF4-FFF2-40B4-BE49-F238E27FC236}">
                <a16:creationId xmlns:a16="http://schemas.microsoft.com/office/drawing/2014/main" id="{4FA75592-4633-A8D5-3044-06C38F9378DF}"/>
              </a:ext>
            </a:extLst>
          </p:cNvPr>
          <p:cNvGraphicFramePr>
            <a:graphicFrameLocks noGrp="1"/>
          </p:cNvGraphicFramePr>
          <p:nvPr>
            <p:ph idx="1"/>
            <p:extLst>
              <p:ext uri="{D42A27DB-BD31-4B8C-83A1-F6EECF244321}">
                <p14:modId xmlns:p14="http://schemas.microsoft.com/office/powerpoint/2010/main" val="3098932242"/>
              </p:ext>
            </p:extLst>
          </p:nvPr>
        </p:nvGraphicFramePr>
        <p:xfrm>
          <a:off x="1261872" y="1828800"/>
          <a:ext cx="8595360"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469BD2A9-8A90-D8B6-BF8E-7144F257511C}"/>
              </a:ext>
            </a:extLst>
          </p:cNvPr>
          <p:cNvSpPr>
            <a:spLocks noGrp="1"/>
          </p:cNvSpPr>
          <p:nvPr>
            <p:ph type="sldNum" sz="quarter" idx="12"/>
          </p:nvPr>
        </p:nvSpPr>
        <p:spPr/>
        <p:txBody>
          <a:bodyPr>
            <a:normAutofit lnSpcReduction="10000"/>
          </a:bodyPr>
          <a:lstStyle/>
          <a:p>
            <a:fld id="{4FAB73BC-B049-4115-A692-8D63A059BFB8}" type="slidenum">
              <a:rPr lang="en-US" smtClean="0"/>
              <a:t>36</a:t>
            </a:fld>
            <a:endParaRPr lang="en-US"/>
          </a:p>
        </p:txBody>
      </p:sp>
    </p:spTree>
    <p:extLst>
      <p:ext uri="{BB962C8B-B14F-4D97-AF65-F5344CB8AC3E}">
        <p14:creationId xmlns:p14="http://schemas.microsoft.com/office/powerpoint/2010/main" val="7179036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9">
            <a:extLst>
              <a:ext uri="{FF2B5EF4-FFF2-40B4-BE49-F238E27FC236}">
                <a16:creationId xmlns:a16="http://schemas.microsoft.com/office/drawing/2014/main" id="{876248C8-0720-48AB-91BA-5F530BB41E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2209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6C8908-AA1F-0604-011A-36E068F14FC3}"/>
              </a:ext>
            </a:extLst>
          </p:cNvPr>
          <p:cNvSpPr>
            <a:spLocks noGrp="1"/>
          </p:cNvSpPr>
          <p:nvPr>
            <p:ph type="title"/>
          </p:nvPr>
        </p:nvSpPr>
        <p:spPr>
          <a:xfrm>
            <a:off x="1262063" y="281393"/>
            <a:ext cx="6425364" cy="1047855"/>
          </a:xfrm>
        </p:spPr>
        <p:txBody>
          <a:bodyPr>
            <a:normAutofit/>
          </a:bodyPr>
          <a:lstStyle/>
          <a:p>
            <a:r>
              <a:rPr lang="en-US" spc="10"/>
              <a:t>Website Considerations</a:t>
            </a:r>
            <a:endParaRPr lang="en-US"/>
          </a:p>
        </p:txBody>
      </p:sp>
      <p:sp>
        <p:nvSpPr>
          <p:cNvPr id="8" name="Rectangle 11">
            <a:extLst>
              <a:ext uri="{FF2B5EF4-FFF2-40B4-BE49-F238E27FC236}">
                <a16:creationId xmlns:a16="http://schemas.microsoft.com/office/drawing/2014/main" id="{523BEDA7-D0B8-4802-8168-92452653B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4" name="Slide Number Placeholder 3">
            <a:extLst>
              <a:ext uri="{FF2B5EF4-FFF2-40B4-BE49-F238E27FC236}">
                <a16:creationId xmlns:a16="http://schemas.microsoft.com/office/drawing/2014/main" id="{6FAE6663-6629-DF1D-6438-E9ADB393CCAA}"/>
              </a:ext>
            </a:extLst>
          </p:cNvPr>
          <p:cNvSpPr>
            <a:spLocks noGrp="1"/>
          </p:cNvSpPr>
          <p:nvPr>
            <p:ph type="sldNum" sz="quarter" idx="12"/>
          </p:nvPr>
        </p:nvSpPr>
        <p:spPr>
          <a:xfrm>
            <a:off x="1" y="6172200"/>
            <a:ext cx="914400" cy="593725"/>
          </a:xfrm>
        </p:spPr>
        <p:txBody>
          <a:bodyPr>
            <a:normAutofit/>
          </a:bodyPr>
          <a:lstStyle/>
          <a:p>
            <a:pPr>
              <a:lnSpc>
                <a:spcPct val="90000"/>
              </a:lnSpc>
              <a:spcAft>
                <a:spcPts val="600"/>
              </a:spcAft>
            </a:pPr>
            <a:fld id="{4FAB73BC-B049-4115-A692-8D63A059BFB8}" type="slidenum">
              <a:rPr lang="en-US"/>
              <a:pPr>
                <a:lnSpc>
                  <a:spcPct val="90000"/>
                </a:lnSpc>
                <a:spcAft>
                  <a:spcPts val="600"/>
                </a:spcAft>
              </a:pPr>
              <a:t>37</a:t>
            </a:fld>
            <a:endParaRPr lang="en-US"/>
          </a:p>
        </p:txBody>
      </p:sp>
      <p:sp>
        <p:nvSpPr>
          <p:cNvPr id="14" name="Rectangle 13">
            <a:extLst>
              <a:ext uri="{FF2B5EF4-FFF2-40B4-BE49-F238E27FC236}">
                <a16:creationId xmlns:a16="http://schemas.microsoft.com/office/drawing/2014/main" id="{D2EFF34B-7B1A-4F9D-8CEE-A40962BC7C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763724"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9" name="Content Placeholder 2">
            <a:extLst>
              <a:ext uri="{FF2B5EF4-FFF2-40B4-BE49-F238E27FC236}">
                <a16:creationId xmlns:a16="http://schemas.microsoft.com/office/drawing/2014/main" id="{7F083972-0F64-6214-C5D9-9FD791AEF26E}"/>
              </a:ext>
            </a:extLst>
          </p:cNvPr>
          <p:cNvGraphicFramePr>
            <a:graphicFrameLocks noGrp="1"/>
          </p:cNvGraphicFramePr>
          <p:nvPr>
            <p:ph idx="1"/>
            <p:extLst>
              <p:ext uri="{D42A27DB-BD31-4B8C-83A1-F6EECF244321}">
                <p14:modId xmlns:p14="http://schemas.microsoft.com/office/powerpoint/2010/main" val="2095730847"/>
              </p:ext>
            </p:extLst>
          </p:nvPr>
        </p:nvGraphicFramePr>
        <p:xfrm>
          <a:off x="1262063" y="1691322"/>
          <a:ext cx="9858191" cy="45232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Flowchart: Alternate Process 2">
            <a:extLst>
              <a:ext uri="{FF2B5EF4-FFF2-40B4-BE49-F238E27FC236}">
                <a16:creationId xmlns:a16="http://schemas.microsoft.com/office/drawing/2014/main" id="{B0A7E35F-4B8A-C850-D69D-37A10C9E5EA1}"/>
              </a:ext>
            </a:extLst>
          </p:cNvPr>
          <p:cNvSpPr/>
          <p:nvPr/>
        </p:nvSpPr>
        <p:spPr>
          <a:xfrm>
            <a:off x="8041341" y="313765"/>
            <a:ext cx="3437965" cy="1165411"/>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Check out our website: </a:t>
            </a:r>
            <a:r>
              <a:rPr lang="en-US" sz="2800"/>
              <a:t>sheaa.tech</a:t>
            </a:r>
            <a:endParaRPr lang="en-US"/>
          </a:p>
        </p:txBody>
      </p:sp>
    </p:spTree>
    <p:extLst>
      <p:ext uri="{BB962C8B-B14F-4D97-AF65-F5344CB8AC3E}">
        <p14:creationId xmlns:p14="http://schemas.microsoft.com/office/powerpoint/2010/main" val="5539880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8940984-D84F-6C47-4D00-2A79690437BD}"/>
              </a:ext>
            </a:extLst>
          </p:cNvPr>
          <p:cNvSpPr>
            <a:spLocks noGrp="1"/>
          </p:cNvSpPr>
          <p:nvPr>
            <p:ph type="sldNum" sz="quarter" idx="12"/>
          </p:nvPr>
        </p:nvSpPr>
        <p:spPr/>
        <p:txBody>
          <a:bodyPr>
            <a:normAutofit lnSpcReduction="10000"/>
          </a:bodyPr>
          <a:lstStyle/>
          <a:p>
            <a:fld id="{4FAB73BC-B049-4115-A692-8D63A059BFB8}" type="slidenum">
              <a:rPr lang="en-US" dirty="0"/>
              <a:t>38</a:t>
            </a:fld>
            <a:endParaRPr lang="en-US"/>
          </a:p>
        </p:txBody>
      </p:sp>
      <p:pic>
        <p:nvPicPr>
          <p:cNvPr id="5" name="SHEAA Demonstration - Made with Clipchamp (1)">
            <a:hlinkClick r:id="" action="ppaction://media"/>
            <a:extLst>
              <a:ext uri="{FF2B5EF4-FFF2-40B4-BE49-F238E27FC236}">
                <a16:creationId xmlns:a16="http://schemas.microsoft.com/office/drawing/2014/main" id="{228CF4B9-4A84-AAB3-7CF6-0FE86DC6869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70" y="1"/>
            <a:ext cx="12135816" cy="6858000"/>
          </a:xfrm>
          <a:prstGeom prst="rect">
            <a:avLst/>
          </a:prstGeom>
        </p:spPr>
      </p:pic>
    </p:spTree>
    <p:extLst>
      <p:ext uri="{BB962C8B-B14F-4D97-AF65-F5344CB8AC3E}">
        <p14:creationId xmlns:p14="http://schemas.microsoft.com/office/powerpoint/2010/main" val="3368151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18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5" descr="Graph on document with pen">
            <a:extLst>
              <a:ext uri="{FF2B5EF4-FFF2-40B4-BE49-F238E27FC236}">
                <a16:creationId xmlns:a16="http://schemas.microsoft.com/office/drawing/2014/main" id="{FBEEA898-55DE-1020-269A-5F364BFA7058}"/>
              </a:ext>
            </a:extLst>
          </p:cNvPr>
          <p:cNvPicPr>
            <a:picLocks noChangeAspect="1"/>
          </p:cNvPicPr>
          <p:nvPr/>
        </p:nvPicPr>
        <p:blipFill rotWithShape="1">
          <a:blip r:embed="rId3">
            <a:duotone>
              <a:prstClr val="black"/>
              <a:schemeClr val="tx2">
                <a:tint val="45000"/>
                <a:satMod val="400000"/>
              </a:schemeClr>
            </a:duotone>
          </a:blip>
          <a:srcRect b="9020"/>
          <a:stretch/>
        </p:blipFill>
        <p:spPr>
          <a:xfrm>
            <a:off x="20" y="10"/>
            <a:ext cx="11292820" cy="6857990"/>
          </a:xfrm>
          <a:prstGeom prst="rect">
            <a:avLst/>
          </a:prstGeom>
        </p:spPr>
      </p:pic>
      <p:sp>
        <p:nvSpPr>
          <p:cNvPr id="14" name="Rectangle 13">
            <a:extLst>
              <a:ext uri="{FF2B5EF4-FFF2-40B4-BE49-F238E27FC236}">
                <a16:creationId xmlns:a16="http://schemas.microsoft.com/office/drawing/2014/main" id="{B4147794-66B7-4CDE-BC75-BBDC48B2FC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59481" y="0"/>
            <a:ext cx="7737169" cy="6858000"/>
          </a:xfrm>
          <a:prstGeom prst="rect">
            <a:avLst/>
          </a:prstGeom>
          <a:solidFill>
            <a:schemeClr val="tx1">
              <a:lumMod val="95000"/>
              <a:lumOff val="5000"/>
              <a:alpha val="8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entury Schoolbook" panose="02040604050505020304"/>
              <a:ea typeface="+mn-ea"/>
              <a:cs typeface="+mn-cs"/>
            </a:endParaRPr>
          </a:p>
        </p:txBody>
      </p:sp>
      <p:sp>
        <p:nvSpPr>
          <p:cNvPr id="2" name="Title 1">
            <a:extLst>
              <a:ext uri="{FF2B5EF4-FFF2-40B4-BE49-F238E27FC236}">
                <a16:creationId xmlns:a16="http://schemas.microsoft.com/office/drawing/2014/main" id="{0F2D1CE6-3EF7-F994-9B25-15D28E6178BF}"/>
              </a:ext>
            </a:extLst>
          </p:cNvPr>
          <p:cNvSpPr>
            <a:spLocks noGrp="1"/>
          </p:cNvSpPr>
          <p:nvPr>
            <p:ph type="title"/>
          </p:nvPr>
        </p:nvSpPr>
        <p:spPr>
          <a:xfrm>
            <a:off x="4050889" y="284218"/>
            <a:ext cx="6784259" cy="936417"/>
          </a:xfrm>
        </p:spPr>
        <p:txBody>
          <a:bodyPr>
            <a:normAutofit/>
          </a:bodyPr>
          <a:lstStyle/>
          <a:p>
            <a:r>
              <a:rPr lang="en-US" dirty="0">
                <a:solidFill>
                  <a:schemeClr val="bg1"/>
                </a:solidFill>
              </a:rPr>
              <a:t>Future Plans</a:t>
            </a:r>
          </a:p>
        </p:txBody>
      </p:sp>
      <p:sp>
        <p:nvSpPr>
          <p:cNvPr id="9" name="Content Placeholder 2">
            <a:extLst>
              <a:ext uri="{FF2B5EF4-FFF2-40B4-BE49-F238E27FC236}">
                <a16:creationId xmlns:a16="http://schemas.microsoft.com/office/drawing/2014/main" id="{650F2B1F-DDAE-793A-332F-2D367B113485}"/>
              </a:ext>
            </a:extLst>
          </p:cNvPr>
          <p:cNvSpPr>
            <a:spLocks noGrp="1"/>
          </p:cNvSpPr>
          <p:nvPr>
            <p:ph idx="1"/>
          </p:nvPr>
        </p:nvSpPr>
        <p:spPr>
          <a:xfrm>
            <a:off x="4050889" y="1220635"/>
            <a:ext cx="6784259" cy="5086113"/>
          </a:xfrm>
        </p:spPr>
        <p:style>
          <a:lnRef idx="3">
            <a:schemeClr val="lt1"/>
          </a:lnRef>
          <a:fillRef idx="1">
            <a:schemeClr val="accent1"/>
          </a:fillRef>
          <a:effectRef idx="1">
            <a:schemeClr val="accent1"/>
          </a:effectRef>
          <a:fontRef idx="minor">
            <a:schemeClr val="lt1"/>
          </a:fontRef>
        </p:style>
        <p:txBody>
          <a:bodyPr>
            <a:normAutofit/>
          </a:bodyPr>
          <a:lstStyle/>
          <a:p>
            <a:pPr>
              <a:buClrTx/>
            </a:pPr>
            <a:r>
              <a:rPr lang="en-US" sz="2000" dirty="0">
                <a:solidFill>
                  <a:schemeClr val="bg1"/>
                </a:solidFill>
              </a:rPr>
              <a:t>Our project lacks any </a:t>
            </a:r>
            <a:r>
              <a:rPr lang="en-US" sz="2000" b="1" dirty="0">
                <a:solidFill>
                  <a:schemeClr val="accent3">
                    <a:lumMod val="60000"/>
                    <a:lumOff val="40000"/>
                  </a:schemeClr>
                </a:solidFill>
              </a:rPr>
              <a:t>data-based conclusions</a:t>
            </a:r>
            <a:r>
              <a:rPr lang="en-US" sz="2000" dirty="0">
                <a:solidFill>
                  <a:schemeClr val="accent3">
                    <a:lumMod val="60000"/>
                    <a:lumOff val="40000"/>
                  </a:schemeClr>
                </a:solidFill>
              </a:rPr>
              <a:t> </a:t>
            </a:r>
            <a:r>
              <a:rPr lang="en-US" sz="2000" dirty="0">
                <a:solidFill>
                  <a:schemeClr val="bg1"/>
                </a:solidFill>
              </a:rPr>
              <a:t>due to not having way to gather data on a large scale</a:t>
            </a:r>
          </a:p>
          <a:p>
            <a:pPr>
              <a:buClrTx/>
            </a:pPr>
            <a:endParaRPr lang="en-US" sz="1200" dirty="0">
              <a:solidFill>
                <a:schemeClr val="bg1"/>
              </a:solidFill>
            </a:endParaRPr>
          </a:p>
          <a:p>
            <a:pPr>
              <a:buClrTx/>
            </a:pPr>
            <a:r>
              <a:rPr lang="en-US" sz="2000" dirty="0">
                <a:solidFill>
                  <a:schemeClr val="bg1"/>
                </a:solidFill>
              </a:rPr>
              <a:t>Create </a:t>
            </a:r>
            <a:r>
              <a:rPr lang="en-US" sz="2000" b="1" u="sng" dirty="0">
                <a:solidFill>
                  <a:schemeClr val="accent3">
                    <a:lumMod val="60000"/>
                    <a:lumOff val="40000"/>
                  </a:schemeClr>
                </a:solidFill>
              </a:rPr>
              <a:t>benchmark tool</a:t>
            </a:r>
            <a:r>
              <a:rPr lang="en-US" sz="2000" b="1" dirty="0">
                <a:solidFill>
                  <a:schemeClr val="bg1"/>
                </a:solidFill>
              </a:rPr>
              <a:t> </a:t>
            </a:r>
            <a:r>
              <a:rPr lang="en-US" sz="2000" dirty="0">
                <a:solidFill>
                  <a:schemeClr val="bg1"/>
                </a:solidFill>
              </a:rPr>
              <a:t>to test the different models on their ability to </a:t>
            </a:r>
            <a:r>
              <a:rPr lang="en-US" sz="2000" u="sng" dirty="0">
                <a:solidFill>
                  <a:schemeClr val="bg1"/>
                </a:solidFill>
              </a:rPr>
              <a:t>resist simulated hardware attacks</a:t>
            </a:r>
          </a:p>
          <a:p>
            <a:pPr lvl="1">
              <a:buClrTx/>
            </a:pPr>
            <a:r>
              <a:rPr lang="en-US" sz="1800" dirty="0">
                <a:solidFill>
                  <a:schemeClr val="bg1"/>
                </a:solidFill>
              </a:rPr>
              <a:t>Repeat process over a long period of time to gather data on the models tested</a:t>
            </a:r>
          </a:p>
          <a:p>
            <a:pPr lvl="1">
              <a:buClrTx/>
            </a:pPr>
            <a:endParaRPr lang="en-US" dirty="0">
              <a:solidFill>
                <a:schemeClr val="bg1"/>
              </a:solidFill>
            </a:endParaRPr>
          </a:p>
          <a:p>
            <a:pPr>
              <a:buClrTx/>
            </a:pPr>
            <a:r>
              <a:rPr lang="en-US" sz="2000" dirty="0">
                <a:solidFill>
                  <a:schemeClr val="bg1"/>
                </a:solidFill>
              </a:rPr>
              <a:t>Implement error injection into </a:t>
            </a:r>
            <a:r>
              <a:rPr lang="en-US" sz="2000" dirty="0">
                <a:solidFill>
                  <a:schemeClr val="accent3">
                    <a:lumMod val="60000"/>
                    <a:lumOff val="40000"/>
                  </a:schemeClr>
                </a:solidFill>
              </a:rPr>
              <a:t>Llama 2</a:t>
            </a:r>
          </a:p>
          <a:p>
            <a:pPr>
              <a:buClrTx/>
            </a:pPr>
            <a:r>
              <a:rPr lang="en-US" sz="2000" b="1" u="sng" dirty="0">
                <a:solidFill>
                  <a:schemeClr val="accent3">
                    <a:lumMod val="60000"/>
                    <a:lumOff val="40000"/>
                  </a:schemeClr>
                </a:solidFill>
              </a:rPr>
              <a:t>Research Paper</a:t>
            </a:r>
          </a:p>
          <a:p>
            <a:pPr lvl="1">
              <a:buClrTx/>
              <a:buFont typeface="Arial" panose="020B0604020202020204" pitchFamily="34" charset="0"/>
              <a:buChar char="•"/>
            </a:pPr>
            <a:r>
              <a:rPr lang="en-US" sz="2000" dirty="0">
                <a:solidFill>
                  <a:schemeClr val="bg1"/>
                </a:solidFill>
              </a:rPr>
              <a:t>Compiling the technical aspects of our project into a Research Paper with the help of our mentor, Dr. </a:t>
            </a:r>
            <a:r>
              <a:rPr lang="en-US" sz="2000" dirty="0" err="1">
                <a:solidFill>
                  <a:schemeClr val="bg1"/>
                </a:solidFill>
              </a:rPr>
              <a:t>Xun</a:t>
            </a:r>
            <a:r>
              <a:rPr lang="en-US" sz="2000" dirty="0">
                <a:solidFill>
                  <a:schemeClr val="bg1"/>
                </a:solidFill>
              </a:rPr>
              <a:t> Jiao</a:t>
            </a:r>
          </a:p>
          <a:p>
            <a:endParaRPr lang="en-US" dirty="0">
              <a:solidFill>
                <a:schemeClr val="bg1"/>
              </a:solidFill>
            </a:endParaRPr>
          </a:p>
        </p:txBody>
      </p:sp>
      <p:sp>
        <p:nvSpPr>
          <p:cNvPr id="4" name="Slide Number Placeholder 3">
            <a:extLst>
              <a:ext uri="{FF2B5EF4-FFF2-40B4-BE49-F238E27FC236}">
                <a16:creationId xmlns:a16="http://schemas.microsoft.com/office/drawing/2014/main" id="{3AC7C179-7189-8ACF-1527-984BE8FE8D37}"/>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4FAB73BC-B049-4115-A692-8D63A059BFB8}" type="slidenum">
              <a:rPr lang="en-US">
                <a:solidFill>
                  <a:srgbClr val="46464A">
                    <a:lumMod val="60000"/>
                    <a:lumOff val="40000"/>
                  </a:srgbClr>
                </a:solidFill>
              </a:rPr>
              <a:pPr>
                <a:lnSpc>
                  <a:spcPct val="90000"/>
                </a:lnSpc>
                <a:spcAft>
                  <a:spcPts val="600"/>
                </a:spcAft>
              </a:pPr>
              <a:t>39</a:t>
            </a:fld>
            <a:endParaRPr lang="en-US">
              <a:solidFill>
                <a:srgbClr val="46464A">
                  <a:lumMod val="60000"/>
                  <a:lumOff val="40000"/>
                </a:srgbClr>
              </a:solidFill>
            </a:endParaRPr>
          </a:p>
        </p:txBody>
      </p:sp>
    </p:spTree>
    <p:extLst>
      <p:ext uri="{BB962C8B-B14F-4D97-AF65-F5344CB8AC3E}">
        <p14:creationId xmlns:p14="http://schemas.microsoft.com/office/powerpoint/2010/main" val="31268528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19641B-47BD-B01C-7638-6FA2055A5548}"/>
              </a:ext>
            </a:extLst>
          </p:cNvPr>
          <p:cNvSpPr>
            <a:spLocks noGrp="1"/>
          </p:cNvSpPr>
          <p:nvPr>
            <p:ph type="title"/>
          </p:nvPr>
        </p:nvSpPr>
        <p:spPr>
          <a:xfrm>
            <a:off x="642675" y="175839"/>
            <a:ext cx="4534047" cy="1325562"/>
          </a:xfrm>
        </p:spPr>
        <p:txBody>
          <a:bodyPr>
            <a:normAutofit/>
          </a:bodyPr>
          <a:lstStyle/>
          <a:p>
            <a:r>
              <a:rPr lang="en-US"/>
              <a:t>Problem Statement</a:t>
            </a:r>
          </a:p>
        </p:txBody>
      </p:sp>
      <p:sp>
        <p:nvSpPr>
          <p:cNvPr id="3" name="Content Placeholder 2">
            <a:extLst>
              <a:ext uri="{FF2B5EF4-FFF2-40B4-BE49-F238E27FC236}">
                <a16:creationId xmlns:a16="http://schemas.microsoft.com/office/drawing/2014/main" id="{06DA4D06-7490-D5EA-0825-A10683E21A80}"/>
              </a:ext>
            </a:extLst>
          </p:cNvPr>
          <p:cNvSpPr>
            <a:spLocks noGrp="1"/>
          </p:cNvSpPr>
          <p:nvPr>
            <p:ph idx="1"/>
          </p:nvPr>
        </p:nvSpPr>
        <p:spPr>
          <a:xfrm>
            <a:off x="546847" y="1559379"/>
            <a:ext cx="5611906" cy="3474012"/>
          </a:xfrm>
        </p:spPr>
        <p:txBody>
          <a:bodyPr vert="horz" lIns="91440" tIns="45720" rIns="91440" bIns="45720" rtlCol="0" anchor="t">
            <a:normAutofit/>
          </a:bodyPr>
          <a:lstStyle/>
          <a:p>
            <a:pPr>
              <a:buFont typeface="Arial"/>
            </a:pPr>
            <a:r>
              <a:rPr lang="en-US" sz="2000" dirty="0"/>
              <a:t>Developers don't know the limits of AI.</a:t>
            </a:r>
          </a:p>
          <a:p>
            <a:pPr>
              <a:buFont typeface="Arial"/>
            </a:pPr>
            <a:r>
              <a:rPr lang="en-US" sz="2000" dirty="0"/>
              <a:t>The public is concerned about increased AI usage.</a:t>
            </a:r>
          </a:p>
          <a:p>
            <a:pPr>
              <a:buFont typeface="Arial"/>
            </a:pPr>
            <a:r>
              <a:rPr lang="en-US" spc="10"/>
              <a:t>Sam Altman has said </a:t>
            </a:r>
            <a:r>
              <a:rPr lang="en-US" sz="2000" spc="10" dirty="0"/>
              <a:t>"we've got to be careful" </a:t>
            </a:r>
            <a:r>
              <a:rPr lang="en-US" spc="10"/>
              <a:t>and</a:t>
            </a:r>
            <a:r>
              <a:rPr lang="en-US" sz="2000" spc="10" dirty="0"/>
              <a:t> "I think [the general</a:t>
            </a:r>
            <a:r>
              <a:rPr lang="en-US" sz="2000" dirty="0"/>
              <a:t> public</a:t>
            </a:r>
            <a:r>
              <a:rPr lang="en-US" sz="2000" spc="10" dirty="0"/>
              <a:t>] should be happy that </a:t>
            </a:r>
            <a:r>
              <a:rPr lang="en-US" sz="2000" spc="10" dirty="0">
                <a:highlight>
                  <a:srgbClr val="FFFF00"/>
                </a:highlight>
              </a:rPr>
              <a:t>we are a little bit scared of this</a:t>
            </a:r>
            <a:r>
              <a:rPr lang="en-US" sz="2000" dirty="0">
                <a:highlight>
                  <a:srgbClr val="FFFF00"/>
                </a:highlight>
              </a:rPr>
              <a:t>."</a:t>
            </a:r>
            <a:endParaRPr lang="en-US" sz="2000" spc="10" dirty="0">
              <a:highlight>
                <a:srgbClr val="FFFF00"/>
              </a:highlight>
            </a:endParaRPr>
          </a:p>
          <a:p>
            <a:pPr>
              <a:buFont typeface="Arial"/>
              <a:buChar char="•"/>
            </a:pPr>
            <a:r>
              <a:rPr lang="en-US" sz="2000" dirty="0"/>
              <a:t>We need more toolkits to understand the robustness of AI.</a:t>
            </a:r>
            <a:endParaRPr lang="en-US" sz="2000" spc="10" dirty="0"/>
          </a:p>
        </p:txBody>
      </p:sp>
      <p:pic>
        <p:nvPicPr>
          <p:cNvPr id="6" name="Picture 6" descr="A pie chart with text&#10;&#10;Description automatically generated">
            <a:extLst>
              <a:ext uri="{FF2B5EF4-FFF2-40B4-BE49-F238E27FC236}">
                <a16:creationId xmlns:a16="http://schemas.microsoft.com/office/drawing/2014/main" id="{F56C5015-34C0-F2FD-79A0-79B610E22BAA}"/>
              </a:ext>
            </a:extLst>
          </p:cNvPr>
          <p:cNvPicPr>
            <a:picLocks noChangeAspect="1"/>
          </p:cNvPicPr>
          <p:nvPr/>
        </p:nvPicPr>
        <p:blipFill>
          <a:blip r:embed="rId3"/>
          <a:stretch>
            <a:fillRect/>
          </a:stretch>
        </p:blipFill>
        <p:spPr>
          <a:xfrm>
            <a:off x="6082851" y="1878708"/>
            <a:ext cx="5209989" cy="2526844"/>
          </a:xfrm>
          <a:prstGeom prst="rect">
            <a:avLst/>
          </a:prstGeom>
        </p:spPr>
      </p:pic>
      <p:sp>
        <p:nvSpPr>
          <p:cNvPr id="4" name="Slide Number Placeholder 3">
            <a:extLst>
              <a:ext uri="{FF2B5EF4-FFF2-40B4-BE49-F238E27FC236}">
                <a16:creationId xmlns:a16="http://schemas.microsoft.com/office/drawing/2014/main" id="{9FB551F0-9F19-771F-512C-7EE19C1F827C}"/>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4FAB73BC-B049-4115-A692-8D63A059BFB8}" type="slidenum">
              <a:rPr lang="en-US" dirty="0"/>
              <a:pPr>
                <a:lnSpc>
                  <a:spcPct val="90000"/>
                </a:lnSpc>
                <a:spcAft>
                  <a:spcPts val="600"/>
                </a:spcAft>
              </a:pPr>
              <a:t>4</a:t>
            </a:fld>
            <a:endParaRPr lang="en-US"/>
          </a:p>
        </p:txBody>
      </p:sp>
      <p:sp>
        <p:nvSpPr>
          <p:cNvPr id="5" name="Flowchart: Alternate Process 4">
            <a:extLst>
              <a:ext uri="{FF2B5EF4-FFF2-40B4-BE49-F238E27FC236}">
                <a16:creationId xmlns:a16="http://schemas.microsoft.com/office/drawing/2014/main" id="{502CEB4A-F9D7-CEB6-65F6-E4D3A19ADEEE}"/>
              </a:ext>
            </a:extLst>
          </p:cNvPr>
          <p:cNvSpPr/>
          <p:nvPr/>
        </p:nvSpPr>
        <p:spPr>
          <a:xfrm>
            <a:off x="1384664" y="5091370"/>
            <a:ext cx="7966896" cy="1344539"/>
          </a:xfrm>
          <a:prstGeom prst="flowChartAlternateProcess">
            <a:avLst/>
          </a:prstGeom>
        </p:spPr>
        <p:style>
          <a:lnRef idx="0">
            <a:schemeClr val="accent5"/>
          </a:lnRef>
          <a:fillRef idx="3">
            <a:schemeClr val="accent5"/>
          </a:fillRef>
          <a:effectRef idx="3">
            <a:schemeClr val="accent5"/>
          </a:effectRef>
          <a:fontRef idx="minor">
            <a:schemeClr val="lt1"/>
          </a:fontRef>
        </p:style>
        <p:txBody>
          <a:bodyPr lIns="91440" tIns="45720" rIns="91440" bIns="45720" rtlCol="0" anchor="ctr"/>
          <a:lstStyle/>
          <a:p>
            <a:pPr algn="ctr">
              <a:lnSpc>
                <a:spcPct val="150000"/>
              </a:lnSpc>
            </a:pPr>
            <a:r>
              <a:rPr lang="en-US" sz="2400"/>
              <a:t>What are the limits of emerging AI technology?</a:t>
            </a:r>
            <a:endParaRPr lang="en-US"/>
          </a:p>
          <a:p>
            <a:pPr algn="ctr">
              <a:lnSpc>
                <a:spcPct val="150000"/>
              </a:lnSpc>
            </a:pPr>
            <a:r>
              <a:rPr lang="en-US" sz="2400"/>
              <a:t>What do failures in AI technology entail for us?</a:t>
            </a:r>
            <a:endParaRPr lang="en-US"/>
          </a:p>
        </p:txBody>
      </p:sp>
      <p:sp>
        <p:nvSpPr>
          <p:cNvPr id="7" name="Rectangle 6">
            <a:extLst>
              <a:ext uri="{FF2B5EF4-FFF2-40B4-BE49-F238E27FC236}">
                <a16:creationId xmlns:a16="http://schemas.microsoft.com/office/drawing/2014/main" id="{E23A6B83-C716-608E-D06A-A053AF24277C}"/>
              </a:ext>
            </a:extLst>
          </p:cNvPr>
          <p:cNvSpPr/>
          <p:nvPr/>
        </p:nvSpPr>
        <p:spPr>
          <a:xfrm>
            <a:off x="6803409" y="3470814"/>
            <a:ext cx="1069074" cy="462885"/>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61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C89EB2E7-40EE-4C01-8FFE-074390535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989952E2-E512-48D3-B875-404DB3F104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811"/>
            <a:ext cx="7834547" cy="4236483"/>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Process 42">
            <a:extLst>
              <a:ext uri="{FF2B5EF4-FFF2-40B4-BE49-F238E27FC236}">
                <a16:creationId xmlns:a16="http://schemas.microsoft.com/office/drawing/2014/main" id="{3A326AC7-2CD2-0C1B-52CD-0411DDBCF9A4}"/>
              </a:ext>
            </a:extLst>
          </p:cNvPr>
          <p:cNvSpPr/>
          <p:nvPr/>
        </p:nvSpPr>
        <p:spPr>
          <a:xfrm>
            <a:off x="-2" y="3369583"/>
            <a:ext cx="4105835" cy="3482788"/>
          </a:xfrm>
          <a:prstGeom prst="flowChartProcess">
            <a:avLst/>
          </a:prstGeom>
          <a:solidFill>
            <a:srgbClr val="46464A"/>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5D4F540-6700-4753-B2A0-80356A47AC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233668"/>
            <a:ext cx="7834546" cy="2624332"/>
          </a:xfrm>
          <a:prstGeom prst="rect">
            <a:avLst/>
          </a:prstGeom>
          <a:solidFill>
            <a:srgbClr val="4646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DCEFBD-88DC-AE15-1CF7-80B51FA11350}"/>
              </a:ext>
            </a:extLst>
          </p:cNvPr>
          <p:cNvSpPr>
            <a:spLocks noGrp="1"/>
          </p:cNvSpPr>
          <p:nvPr>
            <p:ph type="title"/>
          </p:nvPr>
        </p:nvSpPr>
        <p:spPr>
          <a:xfrm>
            <a:off x="337338" y="224289"/>
            <a:ext cx="3320257" cy="4005069"/>
          </a:xfrm>
        </p:spPr>
        <p:txBody>
          <a:bodyPr vert="horz" lIns="91440" tIns="45720" rIns="91440" bIns="45720" rtlCol="0" anchor="ctr">
            <a:normAutofit/>
          </a:bodyPr>
          <a:lstStyle/>
          <a:p>
            <a:pPr>
              <a:lnSpc>
                <a:spcPct val="150000"/>
              </a:lnSpc>
            </a:pPr>
            <a:r>
              <a:rPr lang="en-US" sz="5400">
                <a:solidFill>
                  <a:srgbClr val="FFFFFF"/>
                </a:solidFill>
              </a:rPr>
              <a:t>Tools and Codebase</a:t>
            </a:r>
          </a:p>
        </p:txBody>
      </p:sp>
      <p:sp>
        <p:nvSpPr>
          <p:cNvPr id="4" name="Slide Number Placeholder 3">
            <a:extLst>
              <a:ext uri="{FF2B5EF4-FFF2-40B4-BE49-F238E27FC236}">
                <a16:creationId xmlns:a16="http://schemas.microsoft.com/office/drawing/2014/main" id="{2D598E74-4780-33FD-BF01-2932DC593711}"/>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kern="1200" dirty="0">
                <a:solidFill>
                  <a:schemeClr val="tx1">
                    <a:lumMod val="65000"/>
                  </a:schemeClr>
                </a:solidFill>
                <a:latin typeface="+mn-lt"/>
                <a:ea typeface="+mn-ea"/>
                <a:cs typeface="+mn-cs"/>
              </a:rPr>
              <a:pPr defTabSz="457200">
                <a:lnSpc>
                  <a:spcPct val="90000"/>
                </a:lnSpc>
                <a:spcAft>
                  <a:spcPts val="600"/>
                </a:spcAft>
              </a:pPr>
              <a:t>40</a:t>
            </a:fld>
            <a:endParaRPr lang="en-US" kern="1200">
              <a:solidFill>
                <a:schemeClr val="tx1">
                  <a:lumMod val="65000"/>
                </a:schemeClr>
              </a:solidFill>
              <a:latin typeface="+mn-lt"/>
              <a:ea typeface="+mn-ea"/>
              <a:cs typeface="+mn-cs"/>
            </a:endParaRPr>
          </a:p>
        </p:txBody>
      </p:sp>
      <p:sp>
        <p:nvSpPr>
          <p:cNvPr id="3" name="Flowchart: Process 2">
            <a:extLst>
              <a:ext uri="{FF2B5EF4-FFF2-40B4-BE49-F238E27FC236}">
                <a16:creationId xmlns:a16="http://schemas.microsoft.com/office/drawing/2014/main" id="{CDF116AA-728B-F4CF-1A77-1BF2978D4CAA}"/>
              </a:ext>
            </a:extLst>
          </p:cNvPr>
          <p:cNvSpPr/>
          <p:nvPr/>
        </p:nvSpPr>
        <p:spPr>
          <a:xfrm>
            <a:off x="4105835" y="-5630"/>
            <a:ext cx="6584577" cy="6858001"/>
          </a:xfrm>
          <a:prstGeom prst="flowChartProcess">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Picture 14" descr="A black text on a white background&#10;&#10;Description automatically generated">
            <a:extLst>
              <a:ext uri="{FF2B5EF4-FFF2-40B4-BE49-F238E27FC236}">
                <a16:creationId xmlns:a16="http://schemas.microsoft.com/office/drawing/2014/main" id="{1BE25764-BCB0-23A7-E359-375D35CF8E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2874" y="4767197"/>
            <a:ext cx="1855509" cy="542311"/>
          </a:xfrm>
          <a:prstGeom prst="rect">
            <a:avLst/>
          </a:prstGeom>
        </p:spPr>
      </p:pic>
      <p:pic>
        <p:nvPicPr>
          <p:cNvPr id="18" name="Picture 17" descr="A logo of a python&#10;&#10;Description automatically generated">
            <a:extLst>
              <a:ext uri="{FF2B5EF4-FFF2-40B4-BE49-F238E27FC236}">
                <a16:creationId xmlns:a16="http://schemas.microsoft.com/office/drawing/2014/main" id="{27F04EA4-CA15-8EB5-0E81-DA495416BF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38185" y="1352864"/>
            <a:ext cx="2815771" cy="1583871"/>
          </a:xfrm>
          <a:prstGeom prst="rect">
            <a:avLst/>
          </a:prstGeom>
        </p:spPr>
      </p:pic>
      <p:pic>
        <p:nvPicPr>
          <p:cNvPr id="19" name="Picture 18">
            <a:extLst>
              <a:ext uri="{FF2B5EF4-FFF2-40B4-BE49-F238E27FC236}">
                <a16:creationId xmlns:a16="http://schemas.microsoft.com/office/drawing/2014/main" id="{A0B11113-BB0E-92E7-06E9-D655CD56C0E5}"/>
              </a:ext>
            </a:extLst>
          </p:cNvPr>
          <p:cNvPicPr>
            <a:picLocks noChangeAspect="1"/>
          </p:cNvPicPr>
          <p:nvPr/>
        </p:nvPicPr>
        <p:blipFill>
          <a:blip r:embed="rId5"/>
          <a:stretch>
            <a:fillRect/>
          </a:stretch>
        </p:blipFill>
        <p:spPr>
          <a:xfrm>
            <a:off x="4110813" y="3443804"/>
            <a:ext cx="3476942" cy="925058"/>
          </a:xfrm>
          <a:prstGeom prst="rect">
            <a:avLst/>
          </a:prstGeom>
        </p:spPr>
      </p:pic>
      <p:pic>
        <p:nvPicPr>
          <p:cNvPr id="20" name="Picture 19" descr="A logo with a circle and a drop of water&#10;&#10;Description automatically generated">
            <a:extLst>
              <a:ext uri="{FF2B5EF4-FFF2-40B4-BE49-F238E27FC236}">
                <a16:creationId xmlns:a16="http://schemas.microsoft.com/office/drawing/2014/main" id="{F73E819D-EEA8-55A8-CE50-0FBF49008A7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40106" y="1201564"/>
            <a:ext cx="2348990" cy="1526334"/>
          </a:xfrm>
          <a:prstGeom prst="rect">
            <a:avLst/>
          </a:prstGeom>
        </p:spPr>
      </p:pic>
      <p:pic>
        <p:nvPicPr>
          <p:cNvPr id="21" name="Picture 20">
            <a:extLst>
              <a:ext uri="{FF2B5EF4-FFF2-40B4-BE49-F238E27FC236}">
                <a16:creationId xmlns:a16="http://schemas.microsoft.com/office/drawing/2014/main" id="{9E0F3779-D847-E10D-BF7F-052CD868852C}"/>
              </a:ext>
            </a:extLst>
          </p:cNvPr>
          <p:cNvPicPr>
            <a:picLocks noChangeAspect="1"/>
          </p:cNvPicPr>
          <p:nvPr/>
        </p:nvPicPr>
        <p:blipFill>
          <a:blip r:embed="rId7"/>
          <a:stretch>
            <a:fillRect/>
          </a:stretch>
        </p:blipFill>
        <p:spPr>
          <a:xfrm>
            <a:off x="7934310" y="2836123"/>
            <a:ext cx="2348991" cy="1174496"/>
          </a:xfrm>
          <a:prstGeom prst="rect">
            <a:avLst/>
          </a:prstGeom>
        </p:spPr>
      </p:pic>
      <p:pic>
        <p:nvPicPr>
          <p:cNvPr id="25" name="Picture 24" descr="A black background with a black square&#10;&#10;Description automatically generated">
            <a:extLst>
              <a:ext uri="{FF2B5EF4-FFF2-40B4-BE49-F238E27FC236}">
                <a16:creationId xmlns:a16="http://schemas.microsoft.com/office/drawing/2014/main" id="{E55D3A0E-EA18-04B9-8DF9-3B6627CB656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445672" y="3977329"/>
            <a:ext cx="2941264" cy="504058"/>
          </a:xfrm>
          <a:prstGeom prst="rect">
            <a:avLst/>
          </a:prstGeom>
        </p:spPr>
      </p:pic>
      <p:pic>
        <p:nvPicPr>
          <p:cNvPr id="27" name="Picture 26" descr="A blue and orange logo&#10;&#10;Description automatically generated">
            <a:extLst>
              <a:ext uri="{FF2B5EF4-FFF2-40B4-BE49-F238E27FC236}">
                <a16:creationId xmlns:a16="http://schemas.microsoft.com/office/drawing/2014/main" id="{C5185D6E-6322-5EF1-5019-7DE0FC2D26D8}"/>
              </a:ext>
            </a:extLst>
          </p:cNvPr>
          <p:cNvPicPr>
            <a:picLocks noChangeAspect="1"/>
          </p:cNvPicPr>
          <p:nvPr/>
        </p:nvPicPr>
        <p:blipFill rotWithShape="1">
          <a:blip r:embed="rId9">
            <a:extLst>
              <a:ext uri="{28A0092B-C50C-407E-A947-70E740481C1C}">
                <a14:useLocalDpi xmlns:a14="http://schemas.microsoft.com/office/drawing/2010/main" val="0"/>
              </a:ext>
            </a:extLst>
          </a:blip>
          <a:srcRect l="50540" t="23213" r="18648" b="22271"/>
          <a:stretch/>
        </p:blipFill>
        <p:spPr>
          <a:xfrm>
            <a:off x="4553387" y="5527264"/>
            <a:ext cx="900645" cy="1194834"/>
          </a:xfrm>
          <a:prstGeom prst="rect">
            <a:avLst/>
          </a:prstGeom>
        </p:spPr>
      </p:pic>
      <p:pic>
        <p:nvPicPr>
          <p:cNvPr id="28" name="Picture 27">
            <a:extLst>
              <a:ext uri="{FF2B5EF4-FFF2-40B4-BE49-F238E27FC236}">
                <a16:creationId xmlns:a16="http://schemas.microsoft.com/office/drawing/2014/main" id="{1B95E8AC-7AC0-0A86-1C46-2AB709AD2631}"/>
              </a:ext>
            </a:extLst>
          </p:cNvPr>
          <p:cNvPicPr>
            <a:picLocks noChangeAspect="1"/>
          </p:cNvPicPr>
          <p:nvPr/>
        </p:nvPicPr>
        <p:blipFill rotWithShape="1">
          <a:blip r:embed="rId10"/>
          <a:srcRect l="19053" t="21934" r="49406" b="22784"/>
          <a:stretch/>
        </p:blipFill>
        <p:spPr>
          <a:xfrm>
            <a:off x="5943428" y="5406606"/>
            <a:ext cx="972155" cy="1278928"/>
          </a:xfrm>
          <a:prstGeom prst="rect">
            <a:avLst/>
          </a:prstGeom>
        </p:spPr>
      </p:pic>
      <p:pic>
        <p:nvPicPr>
          <p:cNvPr id="34" name="Picture 33" descr="A black background with a black square&#10;&#10;Description automatically generated">
            <a:extLst>
              <a:ext uri="{FF2B5EF4-FFF2-40B4-BE49-F238E27FC236}">
                <a16:creationId xmlns:a16="http://schemas.microsoft.com/office/drawing/2014/main" id="{801038B9-0BF0-C0D5-8021-003DF79E74E8}"/>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702874" y="5417733"/>
            <a:ext cx="2318871" cy="1304365"/>
          </a:xfrm>
          <a:prstGeom prst="rect">
            <a:avLst/>
          </a:prstGeom>
        </p:spPr>
      </p:pic>
      <p:sp>
        <p:nvSpPr>
          <p:cNvPr id="37" name="Flowchart: Process 36">
            <a:extLst>
              <a:ext uri="{FF2B5EF4-FFF2-40B4-BE49-F238E27FC236}">
                <a16:creationId xmlns:a16="http://schemas.microsoft.com/office/drawing/2014/main" id="{3243CFE8-406F-8E5F-D747-F6220DBA12AE}"/>
              </a:ext>
            </a:extLst>
          </p:cNvPr>
          <p:cNvSpPr/>
          <p:nvPr/>
        </p:nvSpPr>
        <p:spPr>
          <a:xfrm>
            <a:off x="4105835" y="0"/>
            <a:ext cx="6584577" cy="1105149"/>
          </a:xfrm>
          <a:prstGeom prst="flowChartProcess">
            <a:avLst/>
          </a:prstGeom>
          <a:ln/>
        </p:spPr>
        <p:style>
          <a:lnRef idx="2">
            <a:schemeClr val="dk1">
              <a:shade val="15000"/>
            </a:schemeClr>
          </a:lnRef>
          <a:fillRef idx="1">
            <a:schemeClr val="dk1"/>
          </a:fillRef>
          <a:effectRef idx="0">
            <a:schemeClr val="dk1"/>
          </a:effectRef>
          <a:fontRef idx="minor">
            <a:schemeClr val="lt1"/>
          </a:fontRef>
        </p:style>
        <p:txBody>
          <a:bodyPr lIns="91440" tIns="45720" rIns="91440" bIns="45720" rtlCol="0" anchor="ctr"/>
          <a:lstStyle/>
          <a:p>
            <a:pPr algn="ctr"/>
            <a:r>
              <a:rPr lang="en-US" sz="2800">
                <a:solidFill>
                  <a:schemeClr val="bg1"/>
                </a:solidFill>
              </a:rPr>
              <a:t>Star us on GitHub!</a:t>
            </a:r>
          </a:p>
          <a:p>
            <a:pPr algn="ctr"/>
            <a:r>
              <a:rPr lang="en-US" sz="2400">
                <a:ea typeface="+mn-lt"/>
                <a:cs typeface="+mn-lt"/>
              </a:rPr>
              <a:t>https://github.com/liambaker10/SHEAA</a:t>
            </a:r>
          </a:p>
        </p:txBody>
      </p:sp>
      <p:cxnSp>
        <p:nvCxnSpPr>
          <p:cNvPr id="40" name="Straight Connector 39">
            <a:extLst>
              <a:ext uri="{FF2B5EF4-FFF2-40B4-BE49-F238E27FC236}">
                <a16:creationId xmlns:a16="http://schemas.microsoft.com/office/drawing/2014/main" id="{7F7F56FF-2862-0F36-C613-4C4EBE176CEC}"/>
              </a:ext>
            </a:extLst>
          </p:cNvPr>
          <p:cNvCxnSpPr/>
          <p:nvPr/>
        </p:nvCxnSpPr>
        <p:spPr>
          <a:xfrm>
            <a:off x="4267200" y="554059"/>
            <a:ext cx="611973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D98FDED-1710-4919-B601-560931A49A60}"/>
              </a:ext>
            </a:extLst>
          </p:cNvPr>
          <p:cNvPicPr>
            <a:picLocks noChangeAspect="1"/>
          </p:cNvPicPr>
          <p:nvPr/>
        </p:nvPicPr>
        <p:blipFill>
          <a:blip r:embed="rId12"/>
          <a:stretch>
            <a:fillRect/>
          </a:stretch>
        </p:blipFill>
        <p:spPr>
          <a:xfrm>
            <a:off x="366955" y="3606259"/>
            <a:ext cx="3261022" cy="3246112"/>
          </a:xfrm>
          <a:prstGeom prst="rect">
            <a:avLst/>
          </a:prstGeom>
        </p:spPr>
      </p:pic>
      <p:pic>
        <p:nvPicPr>
          <p:cNvPr id="7" name="Picture 6" descr="A blue letters on a black background&#10;&#10;Description automatically generated">
            <a:extLst>
              <a:ext uri="{FF2B5EF4-FFF2-40B4-BE49-F238E27FC236}">
                <a16:creationId xmlns:a16="http://schemas.microsoft.com/office/drawing/2014/main" id="{B21D0185-AFDB-59ED-C235-EA7123EAF94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518684" y="4414878"/>
            <a:ext cx="2411385" cy="696099"/>
          </a:xfrm>
          <a:prstGeom prst="rect">
            <a:avLst/>
          </a:prstGeom>
        </p:spPr>
      </p:pic>
    </p:spTree>
    <p:extLst>
      <p:ext uri="{BB962C8B-B14F-4D97-AF65-F5344CB8AC3E}">
        <p14:creationId xmlns:p14="http://schemas.microsoft.com/office/powerpoint/2010/main" val="1334137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07E8A3-C3A4-78A9-109D-40A68C97A543}"/>
              </a:ext>
            </a:extLst>
          </p:cNvPr>
          <p:cNvSpPr>
            <a:spLocks noGrp="1"/>
          </p:cNvSpPr>
          <p:nvPr>
            <p:ph type="title"/>
          </p:nvPr>
        </p:nvSpPr>
        <p:spPr/>
        <p:txBody>
          <a:bodyPr/>
          <a:lstStyle/>
          <a:p>
            <a:r>
              <a:rPr lang="en-US"/>
              <a:t>Sources and Inspiration</a:t>
            </a:r>
          </a:p>
        </p:txBody>
      </p:sp>
      <p:sp>
        <p:nvSpPr>
          <p:cNvPr id="3" name="Content Placeholder 2">
            <a:extLst>
              <a:ext uri="{FF2B5EF4-FFF2-40B4-BE49-F238E27FC236}">
                <a16:creationId xmlns:a16="http://schemas.microsoft.com/office/drawing/2014/main" id="{71A63C98-C7AB-A090-80AC-79A6E7EC9F5A}"/>
              </a:ext>
            </a:extLst>
          </p:cNvPr>
          <p:cNvSpPr>
            <a:spLocks noGrp="1"/>
          </p:cNvSpPr>
          <p:nvPr>
            <p:ph idx="1"/>
          </p:nvPr>
        </p:nvSpPr>
        <p:spPr/>
        <p:txBody>
          <a:bodyPr vert="horz" lIns="91440" tIns="45720" rIns="91440" bIns="45720" rtlCol="0" anchor="t">
            <a:normAutofit/>
          </a:bodyPr>
          <a:lstStyle/>
          <a:p>
            <a:r>
              <a:rPr lang="en-US" dirty="0">
                <a:hlinkClick r:id="rId2"/>
              </a:rPr>
              <a:t>https://www.statista.com/chart/29174/time-to-one-million-users/</a:t>
            </a:r>
            <a:endParaRPr lang="en-US" dirty="0"/>
          </a:p>
          <a:p>
            <a:r>
              <a:rPr lang="en-US" dirty="0">
                <a:hlinkClick r:id="rId3"/>
              </a:rPr>
              <a:t>https://www.bloomberg.com/news/articles/2023-01-23/microsoft-makes-multibillion-dollar-investment-in-openai</a:t>
            </a:r>
            <a:r>
              <a:rPr lang="en-US" dirty="0"/>
              <a:t> </a:t>
            </a:r>
          </a:p>
          <a:p>
            <a:r>
              <a:rPr lang="en-US" dirty="0">
                <a:hlinkClick r:id="rId4"/>
              </a:rPr>
              <a:t>https://fortune.com/2023/02/04/google-invests-300m-anthropic-openai-rival-making-chatgpt-challenger-claude-ai-chatbot-battle/</a:t>
            </a:r>
            <a:r>
              <a:rPr lang="en-US" dirty="0"/>
              <a:t> </a:t>
            </a:r>
          </a:p>
          <a:p>
            <a:r>
              <a:rPr lang="en-US" dirty="0">
                <a:hlinkClick r:id="rId5"/>
              </a:rPr>
              <a:t>https://www.independent.co.uk/news/science/subatomic-particles-cosmic-rays-computers-change-elections-planes-autopilot-a7584616.html</a:t>
            </a:r>
            <a:endParaRPr lang="en-US" dirty="0"/>
          </a:p>
          <a:p>
            <a:r>
              <a:rPr lang="en-US" dirty="0">
                <a:hlinkClick r:id="rId6"/>
              </a:rPr>
              <a:t>https://www.pugetsystems.com/labs/articles/most-reliable-pc-hardware-of-2021-2279/</a:t>
            </a:r>
            <a:r>
              <a:rPr lang="en-US" dirty="0"/>
              <a:t> </a:t>
            </a:r>
          </a:p>
          <a:p>
            <a:r>
              <a:rPr lang="en-US" dirty="0"/>
              <a:t>Ruixuan Wang: Grad Student at Villanova</a:t>
            </a:r>
          </a:p>
          <a:p>
            <a:pPr lvl="1"/>
            <a:r>
              <a:rPr lang="en-US" dirty="0"/>
              <a:t>Manual Error Injection was inspired by his research</a:t>
            </a:r>
          </a:p>
          <a:p>
            <a:endParaRPr lang="en-US" dirty="0"/>
          </a:p>
        </p:txBody>
      </p:sp>
      <p:sp>
        <p:nvSpPr>
          <p:cNvPr id="4" name="Slide Number Placeholder 3">
            <a:extLst>
              <a:ext uri="{FF2B5EF4-FFF2-40B4-BE49-F238E27FC236}">
                <a16:creationId xmlns:a16="http://schemas.microsoft.com/office/drawing/2014/main" id="{9B827753-328E-E624-1298-455794CF7D07}"/>
              </a:ext>
            </a:extLst>
          </p:cNvPr>
          <p:cNvSpPr>
            <a:spLocks noGrp="1"/>
          </p:cNvSpPr>
          <p:nvPr>
            <p:ph type="sldNum" sz="quarter" idx="12"/>
          </p:nvPr>
        </p:nvSpPr>
        <p:spPr/>
        <p:txBody>
          <a:bodyPr>
            <a:normAutofit lnSpcReduction="10000"/>
          </a:bodyPr>
          <a:lstStyle/>
          <a:p>
            <a:fld id="{4FAB73BC-B049-4115-A692-8D63A059BFB8}" type="slidenum">
              <a:rPr lang="en-US" dirty="0"/>
              <a:t>41</a:t>
            </a:fld>
            <a:endParaRPr lang="en-US"/>
          </a:p>
        </p:txBody>
      </p:sp>
      <p:pic>
        <p:nvPicPr>
          <p:cNvPr id="20" name="Picture 19">
            <a:extLst>
              <a:ext uri="{FF2B5EF4-FFF2-40B4-BE49-F238E27FC236}">
                <a16:creationId xmlns:a16="http://schemas.microsoft.com/office/drawing/2014/main" id="{B3159F45-07C1-DD3D-9EC5-73B2BBCDB483}"/>
              </a:ext>
            </a:extLst>
          </p:cNvPr>
          <p:cNvPicPr>
            <a:picLocks noChangeAspect="1"/>
          </p:cNvPicPr>
          <p:nvPr/>
        </p:nvPicPr>
        <p:blipFill>
          <a:blip r:embed="rId7"/>
          <a:stretch>
            <a:fillRect/>
          </a:stretch>
        </p:blipFill>
        <p:spPr>
          <a:xfrm>
            <a:off x="9697730" y="2407129"/>
            <a:ext cx="1420906" cy="1420906"/>
          </a:xfrm>
          <a:prstGeom prst="rect">
            <a:avLst/>
          </a:prstGeom>
        </p:spPr>
      </p:pic>
      <p:sp>
        <p:nvSpPr>
          <p:cNvPr id="21" name="TextBox 20">
            <a:extLst>
              <a:ext uri="{FF2B5EF4-FFF2-40B4-BE49-F238E27FC236}">
                <a16:creationId xmlns:a16="http://schemas.microsoft.com/office/drawing/2014/main" id="{17D7537C-2A82-E37F-9432-5198819F2B0D}"/>
              </a:ext>
            </a:extLst>
          </p:cNvPr>
          <p:cNvSpPr txBox="1"/>
          <p:nvPr/>
        </p:nvSpPr>
        <p:spPr>
          <a:xfrm>
            <a:off x="9719543" y="3834708"/>
            <a:ext cx="1377280" cy="261610"/>
          </a:xfrm>
          <a:prstGeom prst="rect">
            <a:avLst/>
          </a:prstGeom>
          <a:noFill/>
        </p:spPr>
        <p:txBody>
          <a:bodyPr wrap="square" rtlCol="0">
            <a:spAutoFit/>
          </a:bodyPr>
          <a:lstStyle/>
          <a:p>
            <a:r>
              <a:rPr lang="en-US" sz="1100" dirty="0"/>
              <a:t>Andrej Karpathy</a:t>
            </a:r>
          </a:p>
        </p:txBody>
      </p:sp>
    </p:spTree>
    <p:extLst>
      <p:ext uri="{BB962C8B-B14F-4D97-AF65-F5344CB8AC3E}">
        <p14:creationId xmlns:p14="http://schemas.microsoft.com/office/powerpoint/2010/main" val="12057625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lumMod val="75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23D50B8-1D27-420D-BA4A-249914120C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26445E45-7BC2-54DE-C928-11B4FDB0DE1F}"/>
              </a:ext>
            </a:extLst>
          </p:cNvPr>
          <p:cNvSpPr>
            <a:spLocks noGrp="1"/>
          </p:cNvSpPr>
          <p:nvPr>
            <p:ph type="title"/>
          </p:nvPr>
        </p:nvSpPr>
        <p:spPr>
          <a:xfrm>
            <a:off x="4689061" y="348195"/>
            <a:ext cx="6371144" cy="1705282"/>
          </a:xfrm>
        </p:spPr>
        <p:txBody>
          <a:bodyPr vert="horz" lIns="91440" tIns="45720" rIns="91440" bIns="45720" rtlCol="0" anchor="b">
            <a:normAutofit/>
          </a:bodyPr>
          <a:lstStyle/>
          <a:p>
            <a:pPr>
              <a:lnSpc>
                <a:spcPct val="85000"/>
              </a:lnSpc>
            </a:pPr>
            <a:r>
              <a:rPr lang="en-US" sz="7200"/>
              <a:t>Thank You!</a:t>
            </a:r>
          </a:p>
        </p:txBody>
      </p:sp>
      <p:sp>
        <p:nvSpPr>
          <p:cNvPr id="13" name="Rectangle 12">
            <a:extLst>
              <a:ext uri="{FF2B5EF4-FFF2-40B4-BE49-F238E27FC236}">
                <a16:creationId xmlns:a16="http://schemas.microsoft.com/office/drawing/2014/main" id="{288D19E5-9167-484E-933A-35BBA1BEFA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5" name="Rectangle 14">
            <a:extLst>
              <a:ext uri="{FF2B5EF4-FFF2-40B4-BE49-F238E27FC236}">
                <a16:creationId xmlns:a16="http://schemas.microsoft.com/office/drawing/2014/main" id="{E3F74BAC-160C-450F-9FAD-7C4618D5C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599768"/>
            <a:ext cx="3047841" cy="2566218"/>
          </a:xfrm>
          <a:prstGeom prst="rect">
            <a:avLst/>
          </a:prstGeom>
          <a:solidFill>
            <a:srgbClr val="FFFFFF"/>
          </a:solidFill>
          <a:ln w="1270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C10E92-7DFB-C0C9-C7A4-967B12E27794}"/>
              </a:ext>
            </a:extLst>
          </p:cNvPr>
          <p:cNvPicPr>
            <a:picLocks noChangeAspect="1"/>
          </p:cNvPicPr>
          <p:nvPr/>
        </p:nvPicPr>
        <p:blipFill rotWithShape="1">
          <a:blip r:embed="rId2"/>
          <a:srcRect l="34196" t="25585" r="34079" b="24331"/>
          <a:stretch/>
        </p:blipFill>
        <p:spPr>
          <a:xfrm>
            <a:off x="1209554" y="736582"/>
            <a:ext cx="2727152" cy="2292589"/>
          </a:xfrm>
          <a:prstGeom prst="rect">
            <a:avLst/>
          </a:prstGeom>
        </p:spPr>
      </p:pic>
      <p:sp>
        <p:nvSpPr>
          <p:cNvPr id="17" name="Rectangle 16">
            <a:extLst>
              <a:ext uri="{FF2B5EF4-FFF2-40B4-BE49-F238E27FC236}">
                <a16:creationId xmlns:a16="http://schemas.microsoft.com/office/drawing/2014/main" id="{C2A3E949-4427-4F0E-8122-DA1AA3147F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9210" y="3688130"/>
            <a:ext cx="3047841" cy="2566218"/>
          </a:xfrm>
          <a:prstGeom prst="rect">
            <a:avLst/>
          </a:prstGeom>
          <a:solidFill>
            <a:srgbClr val="FFFFFF"/>
          </a:solidFill>
          <a:ln w="1270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6F50A5B-4A14-1A22-F8C2-9CDBBA590FFF}"/>
              </a:ext>
            </a:extLst>
          </p:cNvPr>
          <p:cNvPicPr>
            <a:picLocks noChangeAspect="1"/>
          </p:cNvPicPr>
          <p:nvPr/>
        </p:nvPicPr>
        <p:blipFill>
          <a:blip r:embed="rId3"/>
          <a:stretch>
            <a:fillRect/>
          </a:stretch>
        </p:blipFill>
        <p:spPr>
          <a:xfrm>
            <a:off x="1267353" y="4524010"/>
            <a:ext cx="2611556" cy="894457"/>
          </a:xfrm>
          <a:prstGeom prst="rect">
            <a:avLst/>
          </a:prstGeom>
        </p:spPr>
      </p:pic>
      <p:sp>
        <p:nvSpPr>
          <p:cNvPr id="4" name="Slide Number Placeholder 3">
            <a:extLst>
              <a:ext uri="{FF2B5EF4-FFF2-40B4-BE49-F238E27FC236}">
                <a16:creationId xmlns:a16="http://schemas.microsoft.com/office/drawing/2014/main" id="{F9E03CFA-A8EF-03A2-1CAE-0AE34E622E8C}"/>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smtClean="0">
                <a:solidFill>
                  <a:schemeClr val="tx1">
                    <a:lumMod val="65000"/>
                  </a:schemeClr>
                </a:solidFill>
              </a:rPr>
              <a:pPr defTabSz="457200">
                <a:lnSpc>
                  <a:spcPct val="90000"/>
                </a:lnSpc>
                <a:spcAft>
                  <a:spcPts val="600"/>
                </a:spcAft>
              </a:pPr>
              <a:t>42</a:t>
            </a:fld>
            <a:endParaRPr lang="en-US">
              <a:solidFill>
                <a:schemeClr val="tx1">
                  <a:lumMod val="65000"/>
                </a:schemeClr>
              </a:solidFill>
            </a:endParaRPr>
          </a:p>
        </p:txBody>
      </p:sp>
      <p:sp>
        <p:nvSpPr>
          <p:cNvPr id="3" name="TextBox 2">
            <a:extLst>
              <a:ext uri="{FF2B5EF4-FFF2-40B4-BE49-F238E27FC236}">
                <a16:creationId xmlns:a16="http://schemas.microsoft.com/office/drawing/2014/main" id="{73B360A2-24D9-592F-4C38-2ECE2D1E9D56}"/>
              </a:ext>
            </a:extLst>
          </p:cNvPr>
          <p:cNvSpPr txBox="1"/>
          <p:nvPr/>
        </p:nvSpPr>
        <p:spPr>
          <a:xfrm>
            <a:off x="5310468" y="1882877"/>
            <a:ext cx="637381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t>Any Questions?</a:t>
            </a:r>
          </a:p>
        </p:txBody>
      </p:sp>
      <p:pic>
        <p:nvPicPr>
          <p:cNvPr id="7" name="Picture 6">
            <a:extLst>
              <a:ext uri="{FF2B5EF4-FFF2-40B4-BE49-F238E27FC236}">
                <a16:creationId xmlns:a16="http://schemas.microsoft.com/office/drawing/2014/main" id="{EAA6B770-6597-D682-AF33-FAF0FCD80589}"/>
              </a:ext>
            </a:extLst>
          </p:cNvPr>
          <p:cNvPicPr>
            <a:picLocks noChangeAspect="1"/>
          </p:cNvPicPr>
          <p:nvPr/>
        </p:nvPicPr>
        <p:blipFill>
          <a:blip r:embed="rId4"/>
          <a:stretch>
            <a:fillRect/>
          </a:stretch>
        </p:blipFill>
        <p:spPr>
          <a:xfrm>
            <a:off x="4402400" y="2590763"/>
            <a:ext cx="3261022" cy="3246112"/>
          </a:xfrm>
          <a:prstGeom prst="rect">
            <a:avLst/>
          </a:prstGeom>
        </p:spPr>
      </p:pic>
      <p:sp>
        <p:nvSpPr>
          <p:cNvPr id="8" name="Flowchart: Alternate Process 7">
            <a:extLst>
              <a:ext uri="{FF2B5EF4-FFF2-40B4-BE49-F238E27FC236}">
                <a16:creationId xmlns:a16="http://schemas.microsoft.com/office/drawing/2014/main" id="{38C0DDBF-1510-D278-315F-A22BFE018C50}"/>
              </a:ext>
            </a:extLst>
          </p:cNvPr>
          <p:cNvSpPr/>
          <p:nvPr/>
        </p:nvSpPr>
        <p:spPr>
          <a:xfrm>
            <a:off x="4866714" y="5918947"/>
            <a:ext cx="2458571" cy="50650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GitHub</a:t>
            </a:r>
          </a:p>
        </p:txBody>
      </p:sp>
      <p:sp>
        <p:nvSpPr>
          <p:cNvPr id="12" name="Flowchart: Alternate Process 11">
            <a:extLst>
              <a:ext uri="{FF2B5EF4-FFF2-40B4-BE49-F238E27FC236}">
                <a16:creationId xmlns:a16="http://schemas.microsoft.com/office/drawing/2014/main" id="{8ED91B73-A495-0273-0F9D-3A17BF72877B}"/>
              </a:ext>
            </a:extLst>
          </p:cNvPr>
          <p:cNvSpPr/>
          <p:nvPr/>
        </p:nvSpPr>
        <p:spPr>
          <a:xfrm>
            <a:off x="8225334" y="5918947"/>
            <a:ext cx="2458571" cy="506506"/>
          </a:xfrm>
          <a:prstGeom prst="flowChartAlternate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Website: sheaa.tech</a:t>
            </a:r>
          </a:p>
        </p:txBody>
      </p:sp>
      <p:pic>
        <p:nvPicPr>
          <p:cNvPr id="14" name="Picture 13" descr="A qr code with a few squares&#10;&#10;Description automatically generated">
            <a:extLst>
              <a:ext uri="{FF2B5EF4-FFF2-40B4-BE49-F238E27FC236}">
                <a16:creationId xmlns:a16="http://schemas.microsoft.com/office/drawing/2014/main" id="{761BBEAD-FE28-8855-9B50-BA038EBBA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6678" y="2590763"/>
            <a:ext cx="3246112" cy="3246112"/>
          </a:xfrm>
          <a:prstGeom prst="rect">
            <a:avLst/>
          </a:prstGeom>
        </p:spPr>
      </p:pic>
    </p:spTree>
    <p:extLst>
      <p:ext uri="{BB962C8B-B14F-4D97-AF65-F5344CB8AC3E}">
        <p14:creationId xmlns:p14="http://schemas.microsoft.com/office/powerpoint/2010/main" val="71354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74629B-2915-B3B7-27FD-14647B51E0C6}"/>
              </a:ext>
            </a:extLst>
          </p:cNvPr>
          <p:cNvSpPr>
            <a:spLocks noGrp="1"/>
          </p:cNvSpPr>
          <p:nvPr>
            <p:ph type="title"/>
          </p:nvPr>
        </p:nvSpPr>
        <p:spPr/>
        <p:txBody>
          <a:bodyPr/>
          <a:lstStyle/>
          <a:p>
            <a:r>
              <a:rPr lang="en-US"/>
              <a:t>Website testing</a:t>
            </a:r>
          </a:p>
        </p:txBody>
      </p:sp>
      <p:sp>
        <p:nvSpPr>
          <p:cNvPr id="3" name="Content Placeholder 2">
            <a:extLst>
              <a:ext uri="{FF2B5EF4-FFF2-40B4-BE49-F238E27FC236}">
                <a16:creationId xmlns:a16="http://schemas.microsoft.com/office/drawing/2014/main" id="{EB01FCC1-2FA5-34EE-1752-4D181496AE57}"/>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EC2D064F-861B-4BDE-0D21-39939365A381}"/>
              </a:ext>
            </a:extLst>
          </p:cNvPr>
          <p:cNvSpPr>
            <a:spLocks noGrp="1"/>
          </p:cNvSpPr>
          <p:nvPr>
            <p:ph type="sldNum" sz="quarter" idx="12"/>
          </p:nvPr>
        </p:nvSpPr>
        <p:spPr/>
        <p:txBody>
          <a:bodyPr>
            <a:normAutofit lnSpcReduction="10000"/>
          </a:bodyPr>
          <a:lstStyle/>
          <a:p>
            <a:fld id="{4FAB73BC-B049-4115-A692-8D63A059BFB8}" type="slidenum">
              <a:rPr lang="en-US" smtClean="0"/>
              <a:t>43</a:t>
            </a:fld>
            <a:endParaRPr lang="en-US"/>
          </a:p>
        </p:txBody>
      </p:sp>
    </p:spTree>
    <p:extLst>
      <p:ext uri="{BB962C8B-B14F-4D97-AF65-F5344CB8AC3E}">
        <p14:creationId xmlns:p14="http://schemas.microsoft.com/office/powerpoint/2010/main" val="64341513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E99ED6D-365F-4CAE-942F-ECA78F74BD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914400" cy="6858000"/>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CD0FF873-0D97-4AE7-A97E-539910376D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5" name="Online Media 4" title="SHEAA Demonstration">
            <a:hlinkClick r:id="" action="ppaction://media"/>
            <a:extLst>
              <a:ext uri="{FF2B5EF4-FFF2-40B4-BE49-F238E27FC236}">
                <a16:creationId xmlns:a16="http://schemas.microsoft.com/office/drawing/2014/main" id="{ADB50339-FDA4-DD38-227C-18F2517DDA50}"/>
              </a:ext>
            </a:extLst>
          </p:cNvPr>
          <p:cNvPicPr>
            <a:picLocks noGrp="1" noRot="1" noChangeAspect="1"/>
          </p:cNvPicPr>
          <p:nvPr>
            <p:ph idx="1"/>
            <a:videoFile r:link="rId1"/>
          </p:nvPr>
        </p:nvPicPr>
        <p:blipFill>
          <a:blip r:embed="rId3"/>
          <a:stretch>
            <a:fillRect/>
          </a:stretch>
        </p:blipFill>
        <p:spPr>
          <a:xfrm>
            <a:off x="1521759" y="0"/>
            <a:ext cx="9148482" cy="6861362"/>
          </a:xfrm>
          <a:prstGeom prst="rect">
            <a:avLst/>
          </a:prstGeom>
        </p:spPr>
      </p:pic>
      <p:sp>
        <p:nvSpPr>
          <p:cNvPr id="4" name="Slide Number Placeholder 3">
            <a:extLst>
              <a:ext uri="{FF2B5EF4-FFF2-40B4-BE49-F238E27FC236}">
                <a16:creationId xmlns:a16="http://schemas.microsoft.com/office/drawing/2014/main" id="{4CE813C7-55EB-D253-304C-F0D3A9B7FFB8}"/>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smtClean="0"/>
              <a:pPr defTabSz="457200">
                <a:lnSpc>
                  <a:spcPct val="90000"/>
                </a:lnSpc>
                <a:spcAft>
                  <a:spcPts val="600"/>
                </a:spcAft>
              </a:pPr>
              <a:t>44</a:t>
            </a:fld>
            <a:endParaRPr lang="en-US"/>
          </a:p>
        </p:txBody>
      </p:sp>
    </p:spTree>
    <p:extLst>
      <p:ext uri="{BB962C8B-B14F-4D97-AF65-F5344CB8AC3E}">
        <p14:creationId xmlns:p14="http://schemas.microsoft.com/office/powerpoint/2010/main" val="430012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E88A-27C4-DF10-089B-09BFE3FCF510}"/>
              </a:ext>
            </a:extLst>
          </p:cNvPr>
          <p:cNvSpPr>
            <a:spLocks noGrp="1"/>
          </p:cNvSpPr>
          <p:nvPr>
            <p:ph type="title"/>
          </p:nvPr>
        </p:nvSpPr>
        <p:spPr>
          <a:xfrm>
            <a:off x="966036" y="146125"/>
            <a:ext cx="9692640" cy="1325562"/>
          </a:xfrm>
        </p:spPr>
        <p:txBody>
          <a:bodyPr/>
          <a:lstStyle/>
          <a:p>
            <a:endParaRPr lang="en-US"/>
          </a:p>
        </p:txBody>
      </p:sp>
      <p:sp>
        <p:nvSpPr>
          <p:cNvPr id="3" name="Slide Number Placeholder 2">
            <a:extLst>
              <a:ext uri="{FF2B5EF4-FFF2-40B4-BE49-F238E27FC236}">
                <a16:creationId xmlns:a16="http://schemas.microsoft.com/office/drawing/2014/main" id="{66908166-A369-2D3A-9D83-C7A1CD50017B}"/>
              </a:ext>
            </a:extLst>
          </p:cNvPr>
          <p:cNvSpPr>
            <a:spLocks noGrp="1"/>
          </p:cNvSpPr>
          <p:nvPr>
            <p:ph type="sldNum" sz="quarter" idx="12"/>
          </p:nvPr>
        </p:nvSpPr>
        <p:spPr/>
        <p:txBody>
          <a:bodyPr>
            <a:normAutofit lnSpcReduction="10000"/>
          </a:bodyPr>
          <a:lstStyle/>
          <a:p>
            <a:fld id="{4FAB73BC-B049-4115-A692-8D63A059BFB8}" type="slidenum">
              <a:rPr lang="en-US" smtClean="0"/>
              <a:t>45</a:t>
            </a:fld>
            <a:endParaRPr lang="en-US"/>
          </a:p>
        </p:txBody>
      </p:sp>
      <p:graphicFrame>
        <p:nvGraphicFramePr>
          <p:cNvPr id="4" name="Table 4">
            <a:extLst>
              <a:ext uri="{FF2B5EF4-FFF2-40B4-BE49-F238E27FC236}">
                <a16:creationId xmlns:a16="http://schemas.microsoft.com/office/drawing/2014/main" id="{A6D5CC9E-C977-5459-BF71-0FD8F2EC1C2D}"/>
              </a:ext>
            </a:extLst>
          </p:cNvPr>
          <p:cNvGraphicFramePr>
            <a:graphicFrameLocks/>
          </p:cNvGraphicFramePr>
          <p:nvPr>
            <p:extLst>
              <p:ext uri="{D42A27DB-BD31-4B8C-83A1-F6EECF244321}">
                <p14:modId xmlns:p14="http://schemas.microsoft.com/office/powerpoint/2010/main" val="2902521936"/>
              </p:ext>
            </p:extLst>
          </p:nvPr>
        </p:nvGraphicFramePr>
        <p:xfrm>
          <a:off x="156882" y="1604682"/>
          <a:ext cx="10587318" cy="4845425"/>
        </p:xfrm>
        <a:graphic>
          <a:graphicData uri="http://schemas.openxmlformats.org/drawingml/2006/table">
            <a:tbl>
              <a:tblPr firstRow="1" bandRow="1">
                <a:blipFill>
                  <a:blip r:embed="rId2">
                    <a:extLst>
                      <a:ext uri="{96DAC541-7B7A-43D3-8B79-37D633B846F1}">
                        <asvg:svgBlip xmlns:asvg="http://schemas.microsoft.com/office/drawing/2016/SVG/main" r:embed="rId3"/>
                      </a:ext>
                    </a:extLst>
                  </a:blip>
                  <a:stretch>
                    <a:fillRect/>
                  </a:stretch>
                </a:blipFill>
                <a:tableStyleId>{5C22544A-7EE6-4342-B048-85BDC9FD1C3A}</a:tableStyleId>
              </a:tblPr>
              <a:tblGrid>
                <a:gridCol w="1176912">
                  <a:extLst>
                    <a:ext uri="{9D8B030D-6E8A-4147-A177-3AD203B41FA5}">
                      <a16:colId xmlns:a16="http://schemas.microsoft.com/office/drawing/2014/main" val="3161964283"/>
                    </a:ext>
                  </a:extLst>
                </a:gridCol>
                <a:gridCol w="1592005">
                  <a:extLst>
                    <a:ext uri="{9D8B030D-6E8A-4147-A177-3AD203B41FA5}">
                      <a16:colId xmlns:a16="http://schemas.microsoft.com/office/drawing/2014/main" val="3663719974"/>
                    </a:ext>
                  </a:extLst>
                </a:gridCol>
                <a:gridCol w="1419940">
                  <a:extLst>
                    <a:ext uri="{9D8B030D-6E8A-4147-A177-3AD203B41FA5}">
                      <a16:colId xmlns:a16="http://schemas.microsoft.com/office/drawing/2014/main" val="2166512259"/>
                    </a:ext>
                  </a:extLst>
                </a:gridCol>
                <a:gridCol w="1432014">
                  <a:extLst>
                    <a:ext uri="{9D8B030D-6E8A-4147-A177-3AD203B41FA5}">
                      <a16:colId xmlns:a16="http://schemas.microsoft.com/office/drawing/2014/main" val="2775776512"/>
                    </a:ext>
                  </a:extLst>
                </a:gridCol>
                <a:gridCol w="1440597">
                  <a:extLst>
                    <a:ext uri="{9D8B030D-6E8A-4147-A177-3AD203B41FA5}">
                      <a16:colId xmlns:a16="http://schemas.microsoft.com/office/drawing/2014/main" val="1523653619"/>
                    </a:ext>
                  </a:extLst>
                </a:gridCol>
                <a:gridCol w="1762925">
                  <a:extLst>
                    <a:ext uri="{9D8B030D-6E8A-4147-A177-3AD203B41FA5}">
                      <a16:colId xmlns:a16="http://schemas.microsoft.com/office/drawing/2014/main" val="3471652161"/>
                    </a:ext>
                  </a:extLst>
                </a:gridCol>
                <a:gridCol w="1762925">
                  <a:extLst>
                    <a:ext uri="{9D8B030D-6E8A-4147-A177-3AD203B41FA5}">
                      <a16:colId xmlns:a16="http://schemas.microsoft.com/office/drawing/2014/main" val="2114923369"/>
                    </a:ext>
                  </a:extLst>
                </a:gridCol>
              </a:tblGrid>
              <a:tr h="1294250">
                <a:tc>
                  <a:txBody>
                    <a:bodyPr/>
                    <a:lstStyle/>
                    <a:p>
                      <a:r>
                        <a:rPr lang="en-US" sz="2000"/>
                        <a:t>Models</a:t>
                      </a:r>
                    </a:p>
                  </a:txBody>
                  <a:tcPr marL="81745" marR="81745" marT="40873" marB="40873"/>
                </a:tc>
                <a:tc>
                  <a:txBody>
                    <a:bodyPr/>
                    <a:lstStyle/>
                    <a:p>
                      <a:r>
                        <a:rPr lang="en-US" sz="2000"/>
                        <a:t>Task</a:t>
                      </a:r>
                    </a:p>
                  </a:txBody>
                  <a:tcPr marL="81745" marR="81745" marT="40873" marB="40873"/>
                </a:tc>
                <a:tc>
                  <a:txBody>
                    <a:bodyPr/>
                    <a:lstStyle/>
                    <a:p>
                      <a:r>
                        <a:rPr lang="en-US" sz="2000"/>
                        <a:t>Dataset</a:t>
                      </a:r>
                    </a:p>
                  </a:txBody>
                  <a:tcPr marL="81745" marR="81745" marT="40873" marB="40873"/>
                </a:tc>
                <a:tc>
                  <a:txBody>
                    <a:bodyPr/>
                    <a:lstStyle/>
                    <a:p>
                      <a:r>
                        <a:rPr lang="en-US" sz="2000"/>
                        <a:t>Year Released</a:t>
                      </a:r>
                    </a:p>
                  </a:txBody>
                  <a:tcPr marL="81745" marR="81745" marT="40873" marB="40873"/>
                </a:tc>
                <a:tc>
                  <a:txBody>
                    <a:bodyPr/>
                    <a:lstStyle/>
                    <a:p>
                      <a:r>
                        <a:rPr lang="en-US" sz="2000"/>
                        <a:t>Open-source</a:t>
                      </a:r>
                    </a:p>
                  </a:txBody>
                  <a:tcPr marL="81745" marR="81745" marT="40873" marB="40873"/>
                </a:tc>
                <a:tc>
                  <a:txBody>
                    <a:bodyPr/>
                    <a:lstStyle/>
                    <a:p>
                      <a:r>
                        <a:rPr lang="en-US" sz="2000"/>
                        <a:t>Founder</a:t>
                      </a:r>
                    </a:p>
                  </a:txBody>
                  <a:tcPr marL="81745" marR="81745" marT="40873" marB="40873"/>
                </a:tc>
                <a:tc>
                  <a:txBody>
                    <a:bodyPr/>
                    <a:lstStyle/>
                    <a:p>
                      <a:r>
                        <a:rPr lang="en-US" sz="2000"/>
                        <a:t>Parameter Count</a:t>
                      </a:r>
                    </a:p>
                  </a:txBody>
                  <a:tcPr marL="81745" marR="81745" marT="40873" marB="40873"/>
                </a:tc>
                <a:extLst>
                  <a:ext uri="{0D108BD9-81ED-4DB2-BD59-A6C34878D82A}">
                    <a16:rowId xmlns:a16="http://schemas.microsoft.com/office/drawing/2014/main" val="2717001868"/>
                  </a:ext>
                </a:extLst>
              </a:tr>
              <a:tr h="1294250">
                <a:tc>
                  <a:txBody>
                    <a:bodyPr/>
                    <a:lstStyle/>
                    <a:p>
                      <a:r>
                        <a:rPr lang="en-US" sz="1600"/>
                        <a:t>Bart</a:t>
                      </a:r>
                    </a:p>
                  </a:txBody>
                  <a:tcPr marL="81745" marR="81745" marT="40873" marB="40873">
                    <a:solidFill>
                      <a:schemeClr val="accent3">
                        <a:lumMod val="60000"/>
                        <a:lumOff val="40000"/>
                      </a:schemeClr>
                    </a:solidFill>
                  </a:tcPr>
                </a:tc>
                <a:tc>
                  <a:txBody>
                    <a:bodyPr/>
                    <a:lstStyle/>
                    <a:p>
                      <a:r>
                        <a:rPr lang="en-US" sz="1600"/>
                        <a:t>Text Generation</a:t>
                      </a:r>
                    </a:p>
                  </a:txBody>
                  <a:tcPr marL="81745" marR="81745" marT="40873" marB="40873">
                    <a:solidFill>
                      <a:schemeClr val="accent3">
                        <a:lumMod val="60000"/>
                        <a:lumOff val="40000"/>
                      </a:schemeClr>
                    </a:solidFill>
                  </a:tcPr>
                </a:tc>
                <a:tc>
                  <a:txBody>
                    <a:bodyPr/>
                    <a:lstStyle/>
                    <a:p>
                      <a:r>
                        <a:rPr lang="en-US"/>
                        <a:t>CNN, Wikipedia</a:t>
                      </a:r>
                    </a:p>
                  </a:txBody>
                  <a:tcPr marL="81745" marR="81745" marT="40873" marB="40873">
                    <a:solidFill>
                      <a:schemeClr val="accent3">
                        <a:lumMod val="60000"/>
                        <a:lumOff val="40000"/>
                      </a:schemeClr>
                    </a:solidFill>
                  </a:tcPr>
                </a:tc>
                <a:tc>
                  <a:txBody>
                    <a:bodyPr/>
                    <a:lstStyle/>
                    <a:p>
                      <a:r>
                        <a:rPr lang="en-US" sz="1600"/>
                        <a:t>2020</a:t>
                      </a:r>
                    </a:p>
                  </a:txBody>
                  <a:tcPr marL="81745" marR="81745" marT="40873" marB="40873">
                    <a:solidFill>
                      <a:schemeClr val="accent3">
                        <a:lumMod val="60000"/>
                        <a:lumOff val="40000"/>
                      </a:schemeClr>
                    </a:solidFill>
                  </a:tcPr>
                </a:tc>
                <a:tc>
                  <a:txBody>
                    <a:bodyPr/>
                    <a:lstStyle/>
                    <a:p>
                      <a:pPr marL="285750" indent="-285750" algn="ctr">
                        <a:buFont typeface="Wingdings" panose="05000000000000000000" pitchFamily="2" charset="2"/>
                        <a:buChar char="ü"/>
                      </a:pPr>
                      <a:r>
                        <a:rPr lang="en-US" sz="1600"/>
                        <a:t> </a:t>
                      </a:r>
                    </a:p>
                  </a:txBody>
                  <a:tcPr marL="81745" marR="81745" marT="40873" marB="40873">
                    <a:solidFill>
                      <a:schemeClr val="accent3">
                        <a:lumMod val="60000"/>
                        <a:lumOff val="40000"/>
                      </a:schemeClr>
                    </a:solidFill>
                  </a:tcPr>
                </a:tc>
                <a:tc>
                  <a:txBody>
                    <a:bodyPr/>
                    <a:lstStyle/>
                    <a:p>
                      <a:r>
                        <a:rPr lang="en-US" sz="1600"/>
                        <a:t>Facebook</a:t>
                      </a:r>
                    </a:p>
                  </a:txBody>
                  <a:tcPr marL="81745" marR="81745" marT="40873" marB="40873">
                    <a:solidFill>
                      <a:schemeClr val="accent3">
                        <a:lumMod val="60000"/>
                        <a:lumOff val="40000"/>
                      </a:schemeClr>
                    </a:solidFill>
                  </a:tcPr>
                </a:tc>
                <a:tc>
                  <a:txBody>
                    <a:bodyPr/>
                    <a:lstStyle/>
                    <a:p>
                      <a:endParaRPr lang="en-US" sz="1600"/>
                    </a:p>
                  </a:txBody>
                  <a:tcPr marL="81745" marR="81745" marT="40873" marB="40873">
                    <a:solidFill>
                      <a:schemeClr val="accent3">
                        <a:lumMod val="60000"/>
                        <a:lumOff val="40000"/>
                      </a:schemeClr>
                    </a:solidFill>
                  </a:tcPr>
                </a:tc>
                <a:extLst>
                  <a:ext uri="{0D108BD9-81ED-4DB2-BD59-A6C34878D82A}">
                    <a16:rowId xmlns:a16="http://schemas.microsoft.com/office/drawing/2014/main" val="3439288123"/>
                  </a:ext>
                </a:extLst>
              </a:tr>
              <a:tr h="1294250">
                <a:tc>
                  <a:txBody>
                    <a:bodyPr/>
                    <a:lstStyle/>
                    <a:p>
                      <a:r>
                        <a:rPr lang="en-US" sz="1600"/>
                        <a:t>GPT-2</a:t>
                      </a:r>
                    </a:p>
                  </a:txBody>
                  <a:tcPr marL="81745" marR="81745" marT="40873" marB="40873"/>
                </a:tc>
                <a:tc>
                  <a:txBody>
                    <a:bodyPr/>
                    <a:lstStyle/>
                    <a:p>
                      <a:r>
                        <a:rPr lang="en-US" sz="1600"/>
                        <a:t>Text Generation</a:t>
                      </a:r>
                    </a:p>
                  </a:txBody>
                  <a:tcPr marL="81745" marR="81745" marT="40873" marB="40873"/>
                </a:tc>
                <a:tc>
                  <a:txBody>
                    <a:bodyPr/>
                    <a:lstStyle/>
                    <a:p>
                      <a:endParaRPr lang="en-US"/>
                    </a:p>
                  </a:txBody>
                  <a:tcPr marL="81745" marR="81745" marT="40873" marB="40873"/>
                </a:tc>
                <a:tc>
                  <a:txBody>
                    <a:bodyPr/>
                    <a:lstStyle/>
                    <a:p>
                      <a:r>
                        <a:rPr lang="en-US" sz="1600"/>
                        <a:t>2019</a:t>
                      </a:r>
                    </a:p>
                  </a:txBody>
                  <a:tcPr marL="81745" marR="81745" marT="40873" marB="40873"/>
                </a:tc>
                <a:tc>
                  <a:txBody>
                    <a:bodyPr/>
                    <a:lstStyle/>
                    <a:p>
                      <a:pPr marL="285750" marR="0" lvl="0" indent="-285750" algn="ctr"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 </a:t>
                      </a:r>
                    </a:p>
                    <a:p>
                      <a:pPr marL="0" indent="0" algn="ctr">
                        <a:buFont typeface="Wingdings" panose="05000000000000000000" pitchFamily="2" charset="2"/>
                        <a:buNone/>
                      </a:pPr>
                      <a:endParaRPr lang="en-US" sz="1600"/>
                    </a:p>
                  </a:txBody>
                  <a:tcPr marL="81745" marR="81745" marT="40873" marB="40873"/>
                </a:tc>
                <a:tc>
                  <a:txBody>
                    <a:bodyPr/>
                    <a:lstStyle/>
                    <a:p>
                      <a:r>
                        <a:rPr lang="en-US" sz="1600"/>
                        <a:t>OpenAI</a:t>
                      </a:r>
                    </a:p>
                  </a:txBody>
                  <a:tcPr marL="81745" marR="81745" marT="40873" marB="40873"/>
                </a:tc>
                <a:tc>
                  <a:txBody>
                    <a:bodyPr/>
                    <a:lstStyle/>
                    <a:p>
                      <a:endParaRPr lang="en-US" sz="1600"/>
                    </a:p>
                  </a:txBody>
                  <a:tcPr marL="81745" marR="81745" marT="40873" marB="40873"/>
                </a:tc>
                <a:extLst>
                  <a:ext uri="{0D108BD9-81ED-4DB2-BD59-A6C34878D82A}">
                    <a16:rowId xmlns:a16="http://schemas.microsoft.com/office/drawing/2014/main" val="1818060035"/>
                  </a:ext>
                </a:extLst>
              </a:tr>
              <a:tr h="962675">
                <a:tc>
                  <a:txBody>
                    <a:bodyPr/>
                    <a:lstStyle/>
                    <a:p>
                      <a:r>
                        <a:rPr lang="en-US" sz="1600"/>
                        <a:t>GPT-3.5</a:t>
                      </a:r>
                    </a:p>
                  </a:txBody>
                  <a:tcPr marL="81745" marR="81745" marT="40873" marB="40873">
                    <a:solidFill>
                      <a:schemeClr val="accent5">
                        <a:lumMod val="40000"/>
                        <a:lumOff val="60000"/>
                      </a:schemeClr>
                    </a:solidFill>
                  </a:tcPr>
                </a:tc>
                <a:tc>
                  <a:txBody>
                    <a:bodyPr/>
                    <a:lstStyle/>
                    <a:p>
                      <a:r>
                        <a:rPr lang="en-US" sz="1600"/>
                        <a:t>Question Answering</a:t>
                      </a:r>
                    </a:p>
                  </a:txBody>
                  <a:tcPr marL="81745" marR="81745" marT="40873" marB="40873">
                    <a:solidFill>
                      <a:schemeClr val="accent5">
                        <a:lumMod val="40000"/>
                        <a:lumOff val="60000"/>
                      </a:schemeClr>
                    </a:solidFill>
                  </a:tcPr>
                </a:tc>
                <a:tc>
                  <a:txBody>
                    <a:bodyPr/>
                    <a:lstStyle/>
                    <a:p>
                      <a:endParaRPr lang="en-US"/>
                    </a:p>
                  </a:txBody>
                  <a:tcPr marL="81745" marR="81745" marT="40873" marB="40873">
                    <a:solidFill>
                      <a:schemeClr val="accent5">
                        <a:lumMod val="40000"/>
                        <a:lumOff val="60000"/>
                      </a:schemeClr>
                    </a:solidFill>
                  </a:tcPr>
                </a:tc>
                <a:tc>
                  <a:txBody>
                    <a:bodyPr/>
                    <a:lstStyle/>
                    <a:p>
                      <a:r>
                        <a:rPr lang="en-US" sz="1600"/>
                        <a:t>2022</a:t>
                      </a:r>
                    </a:p>
                  </a:txBody>
                  <a:tcPr marL="81745" marR="81745" marT="40873" marB="40873">
                    <a:solidFill>
                      <a:schemeClr val="accent5">
                        <a:lumMod val="40000"/>
                        <a:lumOff val="60000"/>
                      </a:schemeClr>
                    </a:solidFill>
                  </a:tcPr>
                </a:tc>
                <a:tc>
                  <a:txBody>
                    <a:bodyPr/>
                    <a:lstStyle/>
                    <a:p>
                      <a:pPr marL="285750" marR="0" lvl="0" indent="-285750" algn="ctr" defTabSz="914400" rtl="0" eaLnBrk="1" fontAlgn="auto" latinLnBrk="0" hangingPunct="1">
                        <a:lnSpc>
                          <a:spcPct val="100000"/>
                        </a:lnSpc>
                        <a:spcBef>
                          <a:spcPts val="0"/>
                        </a:spcBef>
                        <a:spcAft>
                          <a:spcPts val="0"/>
                        </a:spcAft>
                        <a:buClrTx/>
                        <a:buSzTx/>
                        <a:buFontTx/>
                        <a:buBlip>
                          <a:blip r:embed="rId2">
                            <a:extLst>
                              <a:ext uri="{96DAC541-7B7A-43D3-8B79-37D633B846F1}">
                                <asvg:svgBlip xmlns:asvg="http://schemas.microsoft.com/office/drawing/2016/SVG/main" r:embed="rId3"/>
                              </a:ext>
                            </a:extLst>
                          </a:blip>
                        </a:buBlip>
                        <a:tabLst/>
                        <a:defRPr/>
                      </a:pPr>
                      <a:r>
                        <a:rPr kumimoji="0" lang="en-US" sz="1600" b="0" i="0" u="none" strike="noStrike" kern="1200" cap="none" spc="0" normalizeH="0" baseline="0" noProof="0">
                          <a:ln>
                            <a:noFill/>
                          </a:ln>
                          <a:solidFill>
                            <a:srgbClr val="000000"/>
                          </a:solidFill>
                          <a:effectLst/>
                          <a:uLnTx/>
                          <a:uFillTx/>
                          <a:latin typeface="+mn-lt"/>
                          <a:ea typeface="+mn-ea"/>
                          <a:cs typeface="+mn-cs"/>
                        </a:rPr>
                        <a:t> </a:t>
                      </a:r>
                    </a:p>
                  </a:txBody>
                  <a:tcPr marL="81745" marR="81745" marT="40873" marB="40873">
                    <a:solidFill>
                      <a:schemeClr val="accent5">
                        <a:lumMod val="40000"/>
                        <a:lumOff val="60000"/>
                      </a:schemeClr>
                    </a:solidFill>
                  </a:tcPr>
                </a:tc>
                <a:tc>
                  <a:txBody>
                    <a:bodyPr/>
                    <a:lstStyle/>
                    <a:p>
                      <a:r>
                        <a:rPr lang="en-US" sz="1600"/>
                        <a:t>OpenAI</a:t>
                      </a:r>
                    </a:p>
                  </a:txBody>
                  <a:tcPr marL="81745" marR="81745" marT="40873" marB="40873">
                    <a:solidFill>
                      <a:schemeClr val="accent5">
                        <a:lumMod val="40000"/>
                        <a:lumOff val="60000"/>
                      </a:schemeClr>
                    </a:solidFill>
                  </a:tcPr>
                </a:tc>
                <a:tc>
                  <a:txBody>
                    <a:bodyPr/>
                    <a:lstStyle/>
                    <a:p>
                      <a:endParaRPr lang="en-US" sz="1600"/>
                    </a:p>
                  </a:txBody>
                  <a:tcPr marL="81745" marR="81745" marT="40873" marB="40873">
                    <a:solidFill>
                      <a:schemeClr val="accent5">
                        <a:lumMod val="40000"/>
                        <a:lumOff val="60000"/>
                      </a:schemeClr>
                    </a:solidFill>
                  </a:tcPr>
                </a:tc>
                <a:extLst>
                  <a:ext uri="{0D108BD9-81ED-4DB2-BD59-A6C34878D82A}">
                    <a16:rowId xmlns:a16="http://schemas.microsoft.com/office/drawing/2014/main" val="2290061840"/>
                  </a:ext>
                </a:extLst>
              </a:tr>
            </a:tbl>
          </a:graphicData>
        </a:graphic>
      </p:graphicFrame>
    </p:spTree>
    <p:extLst>
      <p:ext uri="{BB962C8B-B14F-4D97-AF65-F5344CB8AC3E}">
        <p14:creationId xmlns:p14="http://schemas.microsoft.com/office/powerpoint/2010/main" val="10921007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4" name="Picture 33">
            <a:extLst>
              <a:ext uri="{FF2B5EF4-FFF2-40B4-BE49-F238E27FC236}">
                <a16:creationId xmlns:a16="http://schemas.microsoft.com/office/drawing/2014/main" id="{A3C285CF-AE52-8079-6968-8F74F8F60A64}"/>
              </a:ext>
            </a:extLst>
          </p:cNvPr>
          <p:cNvPicPr>
            <a:picLocks noChangeAspect="1"/>
          </p:cNvPicPr>
          <p:nvPr/>
        </p:nvPicPr>
        <p:blipFill>
          <a:blip r:embed="rId3"/>
          <a:stretch>
            <a:fillRect/>
          </a:stretch>
        </p:blipFill>
        <p:spPr>
          <a:xfrm>
            <a:off x="2804398" y="2916244"/>
            <a:ext cx="4941108" cy="1166832"/>
          </a:xfrm>
          <a:prstGeom prst="rect">
            <a:avLst/>
          </a:prstGeom>
        </p:spPr>
      </p:pic>
      <p:pic>
        <p:nvPicPr>
          <p:cNvPr id="30" name="Picture 29">
            <a:extLst>
              <a:ext uri="{FF2B5EF4-FFF2-40B4-BE49-F238E27FC236}">
                <a16:creationId xmlns:a16="http://schemas.microsoft.com/office/drawing/2014/main" id="{479B367F-F185-0786-96BB-1136573BABCD}"/>
              </a:ext>
            </a:extLst>
          </p:cNvPr>
          <p:cNvPicPr>
            <a:picLocks noChangeAspect="1"/>
          </p:cNvPicPr>
          <p:nvPr/>
        </p:nvPicPr>
        <p:blipFill>
          <a:blip r:embed="rId4"/>
          <a:stretch>
            <a:fillRect/>
          </a:stretch>
        </p:blipFill>
        <p:spPr>
          <a:xfrm>
            <a:off x="5916680" y="1223998"/>
            <a:ext cx="4106499" cy="1078324"/>
          </a:xfrm>
          <a:prstGeom prst="rect">
            <a:avLst/>
          </a:prstGeom>
        </p:spPr>
      </p:pic>
      <p:pic>
        <p:nvPicPr>
          <p:cNvPr id="29" name="Picture 28">
            <a:extLst>
              <a:ext uri="{FF2B5EF4-FFF2-40B4-BE49-F238E27FC236}">
                <a16:creationId xmlns:a16="http://schemas.microsoft.com/office/drawing/2014/main" id="{A1A8F8EB-AE06-4130-8637-AA9EFE27C4FF}"/>
              </a:ext>
            </a:extLst>
          </p:cNvPr>
          <p:cNvPicPr>
            <a:picLocks noChangeAspect="1"/>
          </p:cNvPicPr>
          <p:nvPr/>
        </p:nvPicPr>
        <p:blipFill>
          <a:blip r:embed="rId5"/>
          <a:stretch>
            <a:fillRect/>
          </a:stretch>
        </p:blipFill>
        <p:spPr>
          <a:xfrm>
            <a:off x="107971" y="1223999"/>
            <a:ext cx="4073243" cy="1078323"/>
          </a:xfrm>
          <a:prstGeom prst="rect">
            <a:avLst/>
          </a:prstGeom>
        </p:spPr>
      </p:pic>
      <p:sp>
        <p:nvSpPr>
          <p:cNvPr id="2" name="Title 1">
            <a:extLst>
              <a:ext uri="{FF2B5EF4-FFF2-40B4-BE49-F238E27FC236}">
                <a16:creationId xmlns:a16="http://schemas.microsoft.com/office/drawing/2014/main" id="{D022BF4A-4FDF-7ECA-60C8-A2696782F072}"/>
              </a:ext>
            </a:extLst>
          </p:cNvPr>
          <p:cNvSpPr>
            <a:spLocks noGrp="1"/>
          </p:cNvSpPr>
          <p:nvPr>
            <p:ph type="title"/>
          </p:nvPr>
        </p:nvSpPr>
        <p:spPr>
          <a:xfrm>
            <a:off x="409435" y="105557"/>
            <a:ext cx="3944611" cy="1013459"/>
          </a:xfrm>
          <a:prstGeom prst="flowChartAlternateProcess">
            <a:avLst/>
          </a:prstGeom>
        </p:spPr>
        <p:style>
          <a:lnRef idx="1">
            <a:schemeClr val="accent2"/>
          </a:lnRef>
          <a:fillRef idx="3">
            <a:schemeClr val="accent2"/>
          </a:fillRef>
          <a:effectRef idx="2">
            <a:schemeClr val="accent2"/>
          </a:effectRef>
          <a:fontRef idx="minor">
            <a:schemeClr val="lt1"/>
          </a:fontRef>
        </p:style>
        <p:txBody>
          <a:bodyPr/>
          <a:lstStyle/>
          <a:p>
            <a:r>
              <a:rPr lang="en-US"/>
              <a:t>Optimizations</a:t>
            </a:r>
          </a:p>
        </p:txBody>
      </p:sp>
      <p:sp>
        <p:nvSpPr>
          <p:cNvPr id="4" name="Slide Number Placeholder 3">
            <a:extLst>
              <a:ext uri="{FF2B5EF4-FFF2-40B4-BE49-F238E27FC236}">
                <a16:creationId xmlns:a16="http://schemas.microsoft.com/office/drawing/2014/main" id="{D6637F4E-4A57-9B8F-A37B-CC6C0E989C1A}"/>
              </a:ext>
            </a:extLst>
          </p:cNvPr>
          <p:cNvSpPr>
            <a:spLocks noGrp="1"/>
          </p:cNvSpPr>
          <p:nvPr>
            <p:ph type="sldNum" sz="quarter" idx="12"/>
          </p:nvPr>
        </p:nvSpPr>
        <p:spPr/>
        <p:txBody>
          <a:bodyPr>
            <a:normAutofit lnSpcReduction="10000"/>
          </a:bodyPr>
          <a:lstStyle/>
          <a:p>
            <a:fld id="{4FAB73BC-B049-4115-A692-8D63A059BFB8}" type="slidenum">
              <a:rPr lang="en-US" smtClean="0"/>
              <a:t>46</a:t>
            </a:fld>
            <a:endParaRPr lang="en-US"/>
          </a:p>
        </p:txBody>
      </p:sp>
      <p:sp>
        <p:nvSpPr>
          <p:cNvPr id="25" name="TextBox 24">
            <a:extLst>
              <a:ext uri="{FF2B5EF4-FFF2-40B4-BE49-F238E27FC236}">
                <a16:creationId xmlns:a16="http://schemas.microsoft.com/office/drawing/2014/main" id="{2DC7CF59-02C2-62D4-A269-3956472B2F58}"/>
              </a:ext>
            </a:extLst>
          </p:cNvPr>
          <p:cNvSpPr txBox="1"/>
          <p:nvPr/>
        </p:nvSpPr>
        <p:spPr>
          <a:xfrm>
            <a:off x="1680608" y="4182040"/>
            <a:ext cx="7769747" cy="2062103"/>
          </a:xfrm>
          <a:prstGeom prst="rect">
            <a:avLst/>
          </a:prstGeom>
          <a:noFill/>
        </p:spPr>
        <p:txBody>
          <a:bodyPr wrap="square" rtlCol="0">
            <a:spAutoFit/>
          </a:bodyPr>
          <a:lstStyle/>
          <a:p>
            <a:pPr marL="285750" indent="-285750">
              <a:spcBef>
                <a:spcPts val="1200"/>
              </a:spcBef>
              <a:buFont typeface="Arial" panose="020B0604020202020204" pitchFamily="34" charset="0"/>
              <a:buChar char="•"/>
            </a:pPr>
            <a:r>
              <a:rPr lang="en-US"/>
              <a:t>Optimized Collector utilizes Pytorch command </a:t>
            </a:r>
            <a:r>
              <a:rPr lang="en-US">
                <a:highlight>
                  <a:srgbClr val="C0C0C0"/>
                </a:highlight>
                <a:latin typeface="Consolas" panose="020B0609020204030204" pitchFamily="49" charset="0"/>
              </a:rPr>
              <a:t>.</a:t>
            </a:r>
            <a:r>
              <a:rPr lang="en-US">
                <a:solidFill>
                  <a:schemeClr val="accent2">
                    <a:lumMod val="75000"/>
                  </a:schemeClr>
                </a:solidFill>
                <a:highlight>
                  <a:srgbClr val="C0C0C0"/>
                </a:highlight>
                <a:latin typeface="Consolas" panose="020B0609020204030204" pitchFamily="49" charset="0"/>
              </a:rPr>
              <a:t>cat</a:t>
            </a:r>
            <a:r>
              <a:rPr lang="en-US">
                <a:latin typeface="Consolas" panose="020B0609020204030204" pitchFamily="49" charset="0"/>
              </a:rPr>
              <a:t> </a:t>
            </a:r>
            <a:r>
              <a:rPr lang="en-US"/>
              <a:t>instead of built in Python </a:t>
            </a:r>
            <a:r>
              <a:rPr lang="en-US">
                <a:solidFill>
                  <a:schemeClr val="accent2">
                    <a:lumMod val="75000"/>
                  </a:schemeClr>
                </a:solidFill>
                <a:highlight>
                  <a:srgbClr val="C0C0C0"/>
                </a:highlight>
                <a:latin typeface="Consolas" panose="020B0609020204030204" pitchFamily="49" charset="0"/>
              </a:rPr>
              <a:t>.extend</a:t>
            </a:r>
          </a:p>
          <a:p>
            <a:pPr marL="285750" indent="-285750">
              <a:spcBef>
                <a:spcPts val="1200"/>
              </a:spcBef>
              <a:buFont typeface="Arial" panose="020B0604020202020204" pitchFamily="34" charset="0"/>
              <a:buChar char="•"/>
            </a:pPr>
            <a:r>
              <a:rPr lang="en-US">
                <a:highlight>
                  <a:srgbClr val="C0C0C0"/>
                </a:highlight>
                <a:latin typeface="Consolas" panose="020B0609020204030204" pitchFamily="49" charset="0"/>
              </a:rPr>
              <a:t>.</a:t>
            </a:r>
            <a:r>
              <a:rPr lang="en-US">
                <a:solidFill>
                  <a:schemeClr val="accent2">
                    <a:lumMod val="75000"/>
                  </a:schemeClr>
                </a:solidFill>
                <a:highlight>
                  <a:srgbClr val="C0C0C0"/>
                </a:highlight>
                <a:latin typeface="Consolas" panose="020B0609020204030204" pitchFamily="49" charset="0"/>
              </a:rPr>
              <a:t>cat</a:t>
            </a:r>
            <a:r>
              <a:rPr lang="en-US">
                <a:latin typeface="Consolas" panose="020B0609020204030204" pitchFamily="49" charset="0"/>
              </a:rPr>
              <a:t> </a:t>
            </a:r>
            <a:r>
              <a:rPr lang="en-US"/>
              <a:t>is highly optimized for just tensors while </a:t>
            </a:r>
            <a:r>
              <a:rPr lang="en-US" b="0">
                <a:effectLst/>
                <a:highlight>
                  <a:srgbClr val="C0C0C0"/>
                </a:highlight>
                <a:latin typeface="Consolas" panose="020B0609020204030204" pitchFamily="49" charset="0"/>
              </a:rPr>
              <a:t>.</a:t>
            </a:r>
            <a:r>
              <a:rPr lang="en-US" b="0">
                <a:solidFill>
                  <a:schemeClr val="accent2">
                    <a:lumMod val="75000"/>
                  </a:schemeClr>
                </a:solidFill>
                <a:effectLst/>
                <a:highlight>
                  <a:srgbClr val="C0C0C0"/>
                </a:highlight>
                <a:latin typeface="Consolas" panose="020B0609020204030204" pitchFamily="49" charset="0"/>
              </a:rPr>
              <a:t>extend</a:t>
            </a:r>
            <a:r>
              <a:rPr lang="en-US"/>
              <a:t> is built for generic combination of lists</a:t>
            </a:r>
          </a:p>
          <a:p>
            <a:pPr marL="285750" indent="-285750">
              <a:spcBef>
                <a:spcPts val="1200"/>
              </a:spcBef>
              <a:buFont typeface="Arial" panose="020B0604020202020204" pitchFamily="34" charset="0"/>
              <a:buChar char="•"/>
            </a:pPr>
            <a:r>
              <a:rPr lang="en-US"/>
              <a:t>Optimized Collector also converts entire tensor to NumPy outside of loop</a:t>
            </a:r>
          </a:p>
        </p:txBody>
      </p:sp>
      <p:cxnSp>
        <p:nvCxnSpPr>
          <p:cNvPr id="31" name="Straight Connector 30">
            <a:extLst>
              <a:ext uri="{FF2B5EF4-FFF2-40B4-BE49-F238E27FC236}">
                <a16:creationId xmlns:a16="http://schemas.microsoft.com/office/drawing/2014/main" id="{B078EF1B-0081-FF72-DDED-610CCF37E03C}"/>
              </a:ext>
            </a:extLst>
          </p:cNvPr>
          <p:cNvCxnSpPr/>
          <p:nvPr/>
        </p:nvCxnSpPr>
        <p:spPr>
          <a:xfrm>
            <a:off x="3480319" y="2374641"/>
            <a:ext cx="34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CAFF8D7D-E92F-9888-1AB3-E98EEFC688AC}"/>
              </a:ext>
            </a:extLst>
          </p:cNvPr>
          <p:cNvCxnSpPr/>
          <p:nvPr/>
        </p:nvCxnSpPr>
        <p:spPr>
          <a:xfrm>
            <a:off x="9109788" y="3816862"/>
            <a:ext cx="3405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3" name="Arrow: Left-Right 32">
            <a:extLst>
              <a:ext uri="{FF2B5EF4-FFF2-40B4-BE49-F238E27FC236}">
                <a16:creationId xmlns:a16="http://schemas.microsoft.com/office/drawing/2014/main" id="{C13CA023-66C9-9D4B-3870-BB8E4AF9A770}"/>
              </a:ext>
            </a:extLst>
          </p:cNvPr>
          <p:cNvSpPr/>
          <p:nvPr/>
        </p:nvSpPr>
        <p:spPr>
          <a:xfrm>
            <a:off x="4679037" y="1482134"/>
            <a:ext cx="767765" cy="495875"/>
          </a:xfrm>
          <a:prstGeom prst="leftRightArrow">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6" name="Flowchart: Process 5">
            <a:extLst>
              <a:ext uri="{FF2B5EF4-FFF2-40B4-BE49-F238E27FC236}">
                <a16:creationId xmlns:a16="http://schemas.microsoft.com/office/drawing/2014/main" id="{99C02A88-BAE0-51F7-C9BB-A11F2DF8E8CD}"/>
              </a:ext>
            </a:extLst>
          </p:cNvPr>
          <p:cNvSpPr/>
          <p:nvPr/>
        </p:nvSpPr>
        <p:spPr>
          <a:xfrm>
            <a:off x="107971" y="1230203"/>
            <a:ext cx="4106499" cy="1088399"/>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Initial Parameter Collector</a:t>
            </a:r>
          </a:p>
        </p:txBody>
      </p:sp>
      <p:sp>
        <p:nvSpPr>
          <p:cNvPr id="9" name="Flowchart: Process 8">
            <a:extLst>
              <a:ext uri="{FF2B5EF4-FFF2-40B4-BE49-F238E27FC236}">
                <a16:creationId xmlns:a16="http://schemas.microsoft.com/office/drawing/2014/main" id="{6774F5A0-D1B3-733F-EFF1-C3DC028BE9DB}"/>
              </a:ext>
            </a:extLst>
          </p:cNvPr>
          <p:cNvSpPr/>
          <p:nvPr/>
        </p:nvSpPr>
        <p:spPr>
          <a:xfrm>
            <a:off x="5916681" y="1223999"/>
            <a:ext cx="4121701" cy="1094603"/>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Optimized Parameter Collector</a:t>
            </a:r>
          </a:p>
        </p:txBody>
      </p:sp>
      <p:sp>
        <p:nvSpPr>
          <p:cNvPr id="12" name="Flowchart: Process 11">
            <a:extLst>
              <a:ext uri="{FF2B5EF4-FFF2-40B4-BE49-F238E27FC236}">
                <a16:creationId xmlns:a16="http://schemas.microsoft.com/office/drawing/2014/main" id="{CA96A3EA-D182-0044-A540-1A145074B99E}"/>
              </a:ext>
            </a:extLst>
          </p:cNvPr>
          <p:cNvSpPr/>
          <p:nvPr/>
        </p:nvSpPr>
        <p:spPr>
          <a:xfrm>
            <a:off x="2804398" y="2883490"/>
            <a:ext cx="5033019" cy="1193107"/>
          </a:xfrm>
          <a:prstGeom prst="flowChartProcess">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Plot Distribution</a:t>
            </a:r>
          </a:p>
        </p:txBody>
      </p:sp>
      <p:cxnSp>
        <p:nvCxnSpPr>
          <p:cNvPr id="24" name="Connector: Elbow 23">
            <a:extLst>
              <a:ext uri="{FF2B5EF4-FFF2-40B4-BE49-F238E27FC236}">
                <a16:creationId xmlns:a16="http://schemas.microsoft.com/office/drawing/2014/main" id="{3E0429F7-5819-4D77-D14B-25F5D6B958BC}"/>
              </a:ext>
            </a:extLst>
          </p:cNvPr>
          <p:cNvCxnSpPr>
            <a:stCxn id="6" idx="2"/>
            <a:endCxn id="12" idx="0"/>
          </p:cNvCxnSpPr>
          <p:nvPr/>
        </p:nvCxnSpPr>
        <p:spPr>
          <a:xfrm rot="16200000" flipH="1">
            <a:off x="3458620" y="1021202"/>
            <a:ext cx="564888" cy="31596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4D2A4B20-0BC4-0914-608E-240BECBF5ECE}"/>
              </a:ext>
            </a:extLst>
          </p:cNvPr>
          <p:cNvCxnSpPr>
            <a:stCxn id="9" idx="2"/>
            <a:endCxn id="12" idx="0"/>
          </p:cNvCxnSpPr>
          <p:nvPr/>
        </p:nvCxnSpPr>
        <p:spPr>
          <a:xfrm rot="5400000">
            <a:off x="6366776" y="1272734"/>
            <a:ext cx="564888" cy="265662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746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CEF5DC-C0AA-E855-43F8-EF6EC3B8B794}"/>
              </a:ext>
            </a:extLst>
          </p:cNvPr>
          <p:cNvSpPr>
            <a:spLocks noGrp="1"/>
          </p:cNvSpPr>
          <p:nvPr>
            <p:ph type="sldNum" sz="quarter" idx="12"/>
          </p:nvPr>
        </p:nvSpPr>
        <p:spPr/>
        <p:txBody>
          <a:bodyPr>
            <a:normAutofit lnSpcReduction="10000"/>
          </a:bodyPr>
          <a:lstStyle/>
          <a:p>
            <a:fld id="{4FAB73BC-B049-4115-A692-8D63A059BFB8}" type="slidenum">
              <a:rPr lang="en-US" smtClean="0"/>
              <a:t>5</a:t>
            </a:fld>
            <a:endParaRPr lang="en-US"/>
          </a:p>
        </p:txBody>
      </p:sp>
      <p:sp>
        <p:nvSpPr>
          <p:cNvPr id="7" name="Flowchart: Alternate Process 6">
            <a:extLst>
              <a:ext uri="{FF2B5EF4-FFF2-40B4-BE49-F238E27FC236}">
                <a16:creationId xmlns:a16="http://schemas.microsoft.com/office/drawing/2014/main" id="{D377FD7E-0949-B54D-5A1B-9FB9E9B18A18}"/>
              </a:ext>
            </a:extLst>
          </p:cNvPr>
          <p:cNvSpPr/>
          <p:nvPr/>
        </p:nvSpPr>
        <p:spPr>
          <a:xfrm>
            <a:off x="532185" y="111276"/>
            <a:ext cx="9753600" cy="1378857"/>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4000"/>
              <a:t>Artificial Intelligence</a:t>
            </a:r>
          </a:p>
        </p:txBody>
      </p:sp>
      <p:sp>
        <p:nvSpPr>
          <p:cNvPr id="8" name="Arrow: Down 7">
            <a:extLst>
              <a:ext uri="{FF2B5EF4-FFF2-40B4-BE49-F238E27FC236}">
                <a16:creationId xmlns:a16="http://schemas.microsoft.com/office/drawing/2014/main" id="{A3FD2ECE-2BE4-2951-8704-0B0FB6535A14}"/>
              </a:ext>
            </a:extLst>
          </p:cNvPr>
          <p:cNvSpPr/>
          <p:nvPr/>
        </p:nvSpPr>
        <p:spPr>
          <a:xfrm>
            <a:off x="1059533" y="1579032"/>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9BEE82AD-1A47-750A-533D-9D9F82A83BF8}"/>
              </a:ext>
            </a:extLst>
          </p:cNvPr>
          <p:cNvSpPr/>
          <p:nvPr/>
        </p:nvSpPr>
        <p:spPr>
          <a:xfrm>
            <a:off x="5077574" y="1590825"/>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0FA7F612-06ED-20AA-B18C-BF10659360CE}"/>
              </a:ext>
            </a:extLst>
          </p:cNvPr>
          <p:cNvSpPr/>
          <p:nvPr/>
        </p:nvSpPr>
        <p:spPr>
          <a:xfrm>
            <a:off x="9192377" y="1579032"/>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owchart: Alternate Process 11">
            <a:extLst>
              <a:ext uri="{FF2B5EF4-FFF2-40B4-BE49-F238E27FC236}">
                <a16:creationId xmlns:a16="http://schemas.microsoft.com/office/drawing/2014/main" id="{74E8ECC5-68CF-93AE-4A7F-5A22AAF78A47}"/>
              </a:ext>
            </a:extLst>
          </p:cNvPr>
          <p:cNvSpPr/>
          <p:nvPr/>
        </p:nvSpPr>
        <p:spPr>
          <a:xfrm>
            <a:off x="3132660" y="2596242"/>
            <a:ext cx="4552648" cy="1352249"/>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2400" b="1" u="sng"/>
          </a:p>
          <a:p>
            <a:pPr algn="ctr"/>
            <a:r>
              <a:rPr lang="en-US" sz="2000" b="1"/>
              <a:t>Natural Language Processing:</a:t>
            </a:r>
          </a:p>
          <a:p>
            <a:pPr algn="ctr"/>
            <a:r>
              <a:rPr lang="en-US" sz="1600" b="0" i="0"/>
              <a:t>AI technology that gives computers the ability to comprehend human language. </a:t>
            </a:r>
          </a:p>
          <a:p>
            <a:pPr algn="ctr"/>
            <a:endParaRPr lang="en-US"/>
          </a:p>
        </p:txBody>
      </p:sp>
      <p:sp>
        <p:nvSpPr>
          <p:cNvPr id="13" name="Flowchart: Alternate Process 12">
            <a:extLst>
              <a:ext uri="{FF2B5EF4-FFF2-40B4-BE49-F238E27FC236}">
                <a16:creationId xmlns:a16="http://schemas.microsoft.com/office/drawing/2014/main" id="{ACB61EB4-8622-C3B4-1342-25A94C624B8F}"/>
              </a:ext>
            </a:extLst>
          </p:cNvPr>
          <p:cNvSpPr/>
          <p:nvPr/>
        </p:nvSpPr>
        <p:spPr>
          <a:xfrm>
            <a:off x="246732" y="2596241"/>
            <a:ext cx="2288419" cy="1352249"/>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Computer Vision</a:t>
            </a:r>
          </a:p>
        </p:txBody>
      </p:sp>
      <p:sp>
        <p:nvSpPr>
          <p:cNvPr id="15" name="Flowchart: Alternate Process 14">
            <a:extLst>
              <a:ext uri="{FF2B5EF4-FFF2-40B4-BE49-F238E27FC236}">
                <a16:creationId xmlns:a16="http://schemas.microsoft.com/office/drawing/2014/main" id="{F5BDDE5F-A647-9FC6-9BC0-B82AFF07DF83}"/>
              </a:ext>
            </a:extLst>
          </p:cNvPr>
          <p:cNvSpPr/>
          <p:nvPr/>
        </p:nvSpPr>
        <p:spPr>
          <a:xfrm>
            <a:off x="8379579" y="2600778"/>
            <a:ext cx="2288419" cy="1352249"/>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000"/>
              <a:t>Data Analytics</a:t>
            </a:r>
          </a:p>
        </p:txBody>
      </p:sp>
      <p:sp>
        <p:nvSpPr>
          <p:cNvPr id="18" name="Arrow: Down 17">
            <a:extLst>
              <a:ext uri="{FF2B5EF4-FFF2-40B4-BE49-F238E27FC236}">
                <a16:creationId xmlns:a16="http://schemas.microsoft.com/office/drawing/2014/main" id="{496567AA-861F-EC32-66B9-2EFA05CC4ABF}"/>
              </a:ext>
            </a:extLst>
          </p:cNvPr>
          <p:cNvSpPr/>
          <p:nvPr/>
        </p:nvSpPr>
        <p:spPr>
          <a:xfrm>
            <a:off x="1059531" y="4018339"/>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Alternate Process 18">
            <a:extLst>
              <a:ext uri="{FF2B5EF4-FFF2-40B4-BE49-F238E27FC236}">
                <a16:creationId xmlns:a16="http://schemas.microsoft.com/office/drawing/2014/main" id="{84113D99-06F7-79C6-243F-57D5B882126D}"/>
              </a:ext>
            </a:extLst>
          </p:cNvPr>
          <p:cNvSpPr/>
          <p:nvPr/>
        </p:nvSpPr>
        <p:spPr>
          <a:xfrm>
            <a:off x="113327" y="4992913"/>
            <a:ext cx="2678254" cy="168849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a:p>
            <a:pPr algn="ctr"/>
            <a:endParaRPr lang="en-US"/>
          </a:p>
          <a:p>
            <a:pPr algn="ctr"/>
            <a:r>
              <a:rPr lang="en-US"/>
              <a:t>Self-Driving Cars</a:t>
            </a:r>
          </a:p>
          <a:p>
            <a:pPr algn="ctr"/>
            <a:r>
              <a:rPr lang="en-US"/>
              <a:t>Tesla </a:t>
            </a:r>
            <a:r>
              <a:rPr lang="en-US" i="1"/>
              <a:t>Autopilot</a:t>
            </a:r>
          </a:p>
          <a:p>
            <a:pPr algn="ctr"/>
            <a:r>
              <a:rPr lang="en-US"/>
              <a:t>Traffic Analysis</a:t>
            </a:r>
          </a:p>
          <a:p>
            <a:pPr algn="ctr"/>
            <a:endParaRPr lang="en-US"/>
          </a:p>
          <a:p>
            <a:pPr algn="ctr"/>
            <a:endParaRPr lang="en-US"/>
          </a:p>
        </p:txBody>
      </p:sp>
      <p:sp>
        <p:nvSpPr>
          <p:cNvPr id="20" name="Flowchart: Alternate Process 19">
            <a:extLst>
              <a:ext uri="{FF2B5EF4-FFF2-40B4-BE49-F238E27FC236}">
                <a16:creationId xmlns:a16="http://schemas.microsoft.com/office/drawing/2014/main" id="{E87A453F-C2BA-1B36-4CB1-44A56ACBF2B2}"/>
              </a:ext>
            </a:extLst>
          </p:cNvPr>
          <p:cNvSpPr/>
          <p:nvPr/>
        </p:nvSpPr>
        <p:spPr>
          <a:xfrm>
            <a:off x="3623726" y="4992914"/>
            <a:ext cx="3570513" cy="1688495"/>
          </a:xfrm>
          <a:prstGeom prst="flowChartAlternateProcess">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2000"/>
              <a:t>Chatbots: ChatGPT,</a:t>
            </a:r>
          </a:p>
          <a:p>
            <a:pPr algn="ctr"/>
            <a:r>
              <a:rPr lang="en-US" sz="2000"/>
              <a:t>Speech-to-text</a:t>
            </a:r>
          </a:p>
        </p:txBody>
      </p:sp>
      <p:sp>
        <p:nvSpPr>
          <p:cNvPr id="21" name="Flowchart: Alternate Process 20">
            <a:extLst>
              <a:ext uri="{FF2B5EF4-FFF2-40B4-BE49-F238E27FC236}">
                <a16:creationId xmlns:a16="http://schemas.microsoft.com/office/drawing/2014/main" id="{847EC43E-BBF1-B1FE-2392-3A22D2CAB541}"/>
              </a:ext>
            </a:extLst>
          </p:cNvPr>
          <p:cNvSpPr/>
          <p:nvPr/>
        </p:nvSpPr>
        <p:spPr>
          <a:xfrm>
            <a:off x="7685308" y="4988377"/>
            <a:ext cx="3570513" cy="1688495"/>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t>Google Search</a:t>
            </a:r>
          </a:p>
          <a:p>
            <a:pPr algn="ctr"/>
            <a:r>
              <a:rPr lang="en-US"/>
              <a:t>Personalized Advertisement Stock Market Trends</a:t>
            </a:r>
          </a:p>
        </p:txBody>
      </p:sp>
      <p:sp>
        <p:nvSpPr>
          <p:cNvPr id="6" name="Arrow: Down 5">
            <a:extLst>
              <a:ext uri="{FF2B5EF4-FFF2-40B4-BE49-F238E27FC236}">
                <a16:creationId xmlns:a16="http://schemas.microsoft.com/office/drawing/2014/main" id="{E2CFE802-26FB-C7F1-2622-B07DF925B697}"/>
              </a:ext>
            </a:extLst>
          </p:cNvPr>
          <p:cNvSpPr/>
          <p:nvPr/>
        </p:nvSpPr>
        <p:spPr>
          <a:xfrm>
            <a:off x="5077574" y="4018340"/>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8259EBE5-E06F-0A4E-2E41-92704DB5B97D}"/>
              </a:ext>
            </a:extLst>
          </p:cNvPr>
          <p:cNvSpPr/>
          <p:nvPr/>
        </p:nvSpPr>
        <p:spPr>
          <a:xfrm>
            <a:off x="9192378" y="4018340"/>
            <a:ext cx="662819" cy="904724"/>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34173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1C5C3-7087-6D19-537D-D3A5CECA6137}"/>
              </a:ext>
            </a:extLst>
          </p:cNvPr>
          <p:cNvSpPr>
            <a:spLocks noGrp="1"/>
          </p:cNvSpPr>
          <p:nvPr>
            <p:ph type="title"/>
          </p:nvPr>
        </p:nvSpPr>
        <p:spPr>
          <a:xfrm>
            <a:off x="433611" y="216673"/>
            <a:ext cx="9692640" cy="1325562"/>
          </a:xfrm>
        </p:spPr>
        <p:txBody>
          <a:bodyPr/>
          <a:lstStyle/>
          <a:p>
            <a:r>
              <a:rPr lang="en-US"/>
              <a:t>Timeline </a:t>
            </a:r>
            <a:br>
              <a:rPr lang="en-US"/>
            </a:br>
            <a:endParaRPr lang="en-US"/>
          </a:p>
        </p:txBody>
      </p:sp>
      <p:sp>
        <p:nvSpPr>
          <p:cNvPr id="4" name="Slide Number Placeholder 3">
            <a:extLst>
              <a:ext uri="{FF2B5EF4-FFF2-40B4-BE49-F238E27FC236}">
                <a16:creationId xmlns:a16="http://schemas.microsoft.com/office/drawing/2014/main" id="{911F2EE2-5D85-25EA-BA12-BC6DB9E74C3F}"/>
              </a:ext>
            </a:extLst>
          </p:cNvPr>
          <p:cNvSpPr>
            <a:spLocks noGrp="1"/>
          </p:cNvSpPr>
          <p:nvPr>
            <p:ph type="sldNum" sz="quarter" idx="12"/>
          </p:nvPr>
        </p:nvSpPr>
        <p:spPr/>
        <p:txBody>
          <a:bodyPr>
            <a:normAutofit lnSpcReduction="10000"/>
          </a:bodyPr>
          <a:lstStyle/>
          <a:p>
            <a:fld id="{4FAB73BC-B049-4115-A692-8D63A059BFB8}" type="slidenum">
              <a:rPr lang="en-US" dirty="0"/>
              <a:t>6</a:t>
            </a:fld>
            <a:endParaRPr lang="en-US"/>
          </a:p>
        </p:txBody>
      </p:sp>
      <p:cxnSp>
        <p:nvCxnSpPr>
          <p:cNvPr id="5" name="Straight Arrow Connector 4">
            <a:extLst>
              <a:ext uri="{FF2B5EF4-FFF2-40B4-BE49-F238E27FC236}">
                <a16:creationId xmlns:a16="http://schemas.microsoft.com/office/drawing/2014/main" id="{BD52AF73-5666-2C4C-CD2D-A293136CDA32}"/>
              </a:ext>
            </a:extLst>
          </p:cNvPr>
          <p:cNvCxnSpPr/>
          <p:nvPr/>
        </p:nvCxnSpPr>
        <p:spPr>
          <a:xfrm flipV="1">
            <a:off x="535487" y="3706336"/>
            <a:ext cx="9700712" cy="25214"/>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F252ED9A-01D3-4961-7EB8-68B32F03D94F}"/>
              </a:ext>
            </a:extLst>
          </p:cNvPr>
          <p:cNvSpPr/>
          <p:nvPr/>
        </p:nvSpPr>
        <p:spPr>
          <a:xfrm>
            <a:off x="1695506" y="3532139"/>
            <a:ext cx="366889" cy="36688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9A9483B-1DEC-91F9-592C-FD8453CBDC0B}"/>
              </a:ext>
            </a:extLst>
          </p:cNvPr>
          <p:cNvSpPr/>
          <p:nvPr/>
        </p:nvSpPr>
        <p:spPr>
          <a:xfrm>
            <a:off x="3334849" y="3540423"/>
            <a:ext cx="366889" cy="36688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7304CF7-278E-9433-7AC7-18015D7FDE93}"/>
              </a:ext>
            </a:extLst>
          </p:cNvPr>
          <p:cNvSpPr/>
          <p:nvPr/>
        </p:nvSpPr>
        <p:spPr>
          <a:xfrm>
            <a:off x="4857007" y="3523857"/>
            <a:ext cx="366889" cy="36688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peech Bubble: Rectangle with Corners Rounded 8">
            <a:extLst>
              <a:ext uri="{FF2B5EF4-FFF2-40B4-BE49-F238E27FC236}">
                <a16:creationId xmlns:a16="http://schemas.microsoft.com/office/drawing/2014/main" id="{76CDD843-E135-DE3A-2355-17C66B562CCF}"/>
              </a:ext>
            </a:extLst>
          </p:cNvPr>
          <p:cNvSpPr/>
          <p:nvPr/>
        </p:nvSpPr>
        <p:spPr>
          <a:xfrm flipH="1">
            <a:off x="79980" y="2135532"/>
            <a:ext cx="2521186" cy="1157111"/>
          </a:xfrm>
          <a:prstGeom prst="wedgeRoundRect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1FC774-805D-C13B-5036-1C8D6DD1063D}"/>
              </a:ext>
            </a:extLst>
          </p:cNvPr>
          <p:cNvSpPr txBox="1"/>
          <p:nvPr/>
        </p:nvSpPr>
        <p:spPr>
          <a:xfrm>
            <a:off x="316733" y="2231958"/>
            <a:ext cx="2489434"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b="1" dirty="0"/>
              <a:t>Natural language Processing </a:t>
            </a:r>
            <a:r>
              <a:rPr lang="en-US" sz="1400"/>
              <a:t>is first considered for translating between languages</a:t>
            </a:r>
          </a:p>
        </p:txBody>
      </p:sp>
      <p:sp>
        <p:nvSpPr>
          <p:cNvPr id="11" name="TextBox 10">
            <a:extLst>
              <a:ext uri="{FF2B5EF4-FFF2-40B4-BE49-F238E27FC236}">
                <a16:creationId xmlns:a16="http://schemas.microsoft.com/office/drawing/2014/main" id="{4034BF35-8E67-466B-C9C5-0D151C6E167D}"/>
              </a:ext>
            </a:extLst>
          </p:cNvPr>
          <p:cNvSpPr txBox="1"/>
          <p:nvPr/>
        </p:nvSpPr>
        <p:spPr>
          <a:xfrm>
            <a:off x="1527937" y="3991143"/>
            <a:ext cx="1069896"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1940s</a:t>
            </a:r>
          </a:p>
        </p:txBody>
      </p:sp>
      <p:sp>
        <p:nvSpPr>
          <p:cNvPr id="12" name="Oval 11">
            <a:extLst>
              <a:ext uri="{FF2B5EF4-FFF2-40B4-BE49-F238E27FC236}">
                <a16:creationId xmlns:a16="http://schemas.microsoft.com/office/drawing/2014/main" id="{2DE32F4E-331A-611A-D985-C5D753B84BAD}"/>
              </a:ext>
            </a:extLst>
          </p:cNvPr>
          <p:cNvSpPr/>
          <p:nvPr/>
        </p:nvSpPr>
        <p:spPr>
          <a:xfrm>
            <a:off x="6746261" y="3532140"/>
            <a:ext cx="366889" cy="36688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with Corners Rounded 12">
            <a:extLst>
              <a:ext uri="{FF2B5EF4-FFF2-40B4-BE49-F238E27FC236}">
                <a16:creationId xmlns:a16="http://schemas.microsoft.com/office/drawing/2014/main" id="{63595C66-6231-07B8-E36B-DF371B1164F9}"/>
              </a:ext>
            </a:extLst>
          </p:cNvPr>
          <p:cNvSpPr/>
          <p:nvPr/>
        </p:nvSpPr>
        <p:spPr>
          <a:xfrm flipH="1" flipV="1">
            <a:off x="2267202" y="4210069"/>
            <a:ext cx="1787408" cy="2126073"/>
          </a:xfrm>
          <a:prstGeom prst="wedgeRoundRect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1033336-E94D-E6AA-E34E-5621AEBE2DED}"/>
              </a:ext>
            </a:extLst>
          </p:cNvPr>
          <p:cNvSpPr txBox="1"/>
          <p:nvPr/>
        </p:nvSpPr>
        <p:spPr>
          <a:xfrm>
            <a:off x="2494284" y="4419684"/>
            <a:ext cx="1562217" cy="17081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500"/>
              <a:t>Paper describing the </a:t>
            </a:r>
            <a:r>
              <a:rPr lang="en-US" sz="1500" b="1" dirty="0"/>
              <a:t>GPT architecture</a:t>
            </a:r>
            <a:r>
              <a:rPr lang="en-US" sz="1500"/>
              <a:t> is published in "Attention is All You Need"</a:t>
            </a:r>
          </a:p>
        </p:txBody>
      </p:sp>
      <p:sp>
        <p:nvSpPr>
          <p:cNvPr id="16" name="TextBox 15">
            <a:extLst>
              <a:ext uri="{FF2B5EF4-FFF2-40B4-BE49-F238E27FC236}">
                <a16:creationId xmlns:a16="http://schemas.microsoft.com/office/drawing/2014/main" id="{7C30E3C8-EDB4-57CD-42DC-375B185D6B0A}"/>
              </a:ext>
            </a:extLst>
          </p:cNvPr>
          <p:cNvSpPr txBox="1"/>
          <p:nvPr/>
        </p:nvSpPr>
        <p:spPr>
          <a:xfrm>
            <a:off x="2752562" y="3179166"/>
            <a:ext cx="195536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June 12, 2017</a:t>
            </a:r>
          </a:p>
        </p:txBody>
      </p:sp>
      <p:sp>
        <p:nvSpPr>
          <p:cNvPr id="17" name="TextBox 16">
            <a:extLst>
              <a:ext uri="{FF2B5EF4-FFF2-40B4-BE49-F238E27FC236}">
                <a16:creationId xmlns:a16="http://schemas.microsoft.com/office/drawing/2014/main" id="{CC8C794C-0302-4358-B01E-A305E2ECD5CE}"/>
              </a:ext>
            </a:extLst>
          </p:cNvPr>
          <p:cNvSpPr txBox="1"/>
          <p:nvPr/>
        </p:nvSpPr>
        <p:spPr>
          <a:xfrm>
            <a:off x="4674092" y="2596486"/>
            <a:ext cx="1412678" cy="58477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dirty="0"/>
              <a:t>ChatGPT</a:t>
            </a:r>
            <a:r>
              <a:rPr lang="en-US" sz="1600"/>
              <a:t> is released</a:t>
            </a:r>
          </a:p>
        </p:txBody>
      </p:sp>
      <p:sp>
        <p:nvSpPr>
          <p:cNvPr id="19" name="Speech Bubble: Rectangle with Corners Rounded 18">
            <a:extLst>
              <a:ext uri="{FF2B5EF4-FFF2-40B4-BE49-F238E27FC236}">
                <a16:creationId xmlns:a16="http://schemas.microsoft.com/office/drawing/2014/main" id="{DD2D543E-FE0A-B47A-F7AE-DDD1E55FEE07}"/>
              </a:ext>
            </a:extLst>
          </p:cNvPr>
          <p:cNvSpPr/>
          <p:nvPr/>
        </p:nvSpPr>
        <p:spPr>
          <a:xfrm>
            <a:off x="4591240" y="2493011"/>
            <a:ext cx="1414077" cy="807505"/>
          </a:xfrm>
          <a:prstGeom prst="wedgeRoundRect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3E6D064-09BE-C390-FDA0-D1C2A2CC2EFC}"/>
              </a:ext>
            </a:extLst>
          </p:cNvPr>
          <p:cNvSpPr txBox="1"/>
          <p:nvPr/>
        </p:nvSpPr>
        <p:spPr>
          <a:xfrm>
            <a:off x="4192362" y="3867270"/>
            <a:ext cx="2470227" cy="37770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November 30, 2022</a:t>
            </a:r>
          </a:p>
        </p:txBody>
      </p:sp>
      <p:sp>
        <p:nvSpPr>
          <p:cNvPr id="21" name="Speech Bubble: Rectangle with Corners Rounded 20">
            <a:extLst>
              <a:ext uri="{FF2B5EF4-FFF2-40B4-BE49-F238E27FC236}">
                <a16:creationId xmlns:a16="http://schemas.microsoft.com/office/drawing/2014/main" id="{65C2D6EC-E6BD-AF67-0E86-22E3986BF368}"/>
              </a:ext>
            </a:extLst>
          </p:cNvPr>
          <p:cNvSpPr/>
          <p:nvPr/>
        </p:nvSpPr>
        <p:spPr>
          <a:xfrm flipV="1">
            <a:off x="6474154" y="4060676"/>
            <a:ext cx="1636684" cy="836134"/>
          </a:xfrm>
          <a:prstGeom prst="wedgeRoundRect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F63F252B-D2A7-1040-8533-65A08787E7B9}"/>
              </a:ext>
            </a:extLst>
          </p:cNvPr>
          <p:cNvSpPr txBox="1"/>
          <p:nvPr/>
        </p:nvSpPr>
        <p:spPr>
          <a:xfrm>
            <a:off x="6610432" y="4098025"/>
            <a:ext cx="1567612"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t>OpenAI's </a:t>
            </a:r>
            <a:r>
              <a:rPr lang="en-US" sz="1600" b="1" dirty="0"/>
              <a:t>GPT-4's API </a:t>
            </a:r>
            <a:r>
              <a:rPr lang="en-US" sz="1600"/>
              <a:t>is released</a:t>
            </a:r>
          </a:p>
        </p:txBody>
      </p:sp>
      <p:sp>
        <p:nvSpPr>
          <p:cNvPr id="23" name="TextBox 22">
            <a:extLst>
              <a:ext uri="{FF2B5EF4-FFF2-40B4-BE49-F238E27FC236}">
                <a16:creationId xmlns:a16="http://schemas.microsoft.com/office/drawing/2014/main" id="{DFA5A38B-6DD3-84C8-64E7-384725980D87}"/>
              </a:ext>
            </a:extLst>
          </p:cNvPr>
          <p:cNvSpPr txBox="1"/>
          <p:nvPr/>
        </p:nvSpPr>
        <p:spPr>
          <a:xfrm>
            <a:off x="6262266" y="3173883"/>
            <a:ext cx="2052969"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July 10, 2023</a:t>
            </a:r>
          </a:p>
        </p:txBody>
      </p:sp>
      <p:pic>
        <p:nvPicPr>
          <p:cNvPr id="25" name="Picture 25" descr="A paper with text and images&#10;&#10;Description automatically generated">
            <a:extLst>
              <a:ext uri="{FF2B5EF4-FFF2-40B4-BE49-F238E27FC236}">
                <a16:creationId xmlns:a16="http://schemas.microsoft.com/office/drawing/2014/main" id="{F014E709-F2CE-7647-7296-677E00370623}"/>
              </a:ext>
            </a:extLst>
          </p:cNvPr>
          <p:cNvPicPr>
            <a:picLocks noChangeAspect="1"/>
          </p:cNvPicPr>
          <p:nvPr/>
        </p:nvPicPr>
        <p:blipFill>
          <a:blip r:embed="rId3"/>
          <a:stretch>
            <a:fillRect/>
          </a:stretch>
        </p:blipFill>
        <p:spPr>
          <a:xfrm>
            <a:off x="2714999" y="970007"/>
            <a:ext cx="1670755" cy="2248121"/>
          </a:xfrm>
          <a:prstGeom prst="rect">
            <a:avLst/>
          </a:prstGeom>
        </p:spPr>
      </p:pic>
      <p:pic>
        <p:nvPicPr>
          <p:cNvPr id="26" name="Picture 26" descr="A screenshot of a chat&#10;&#10;Description automatically generated">
            <a:extLst>
              <a:ext uri="{FF2B5EF4-FFF2-40B4-BE49-F238E27FC236}">
                <a16:creationId xmlns:a16="http://schemas.microsoft.com/office/drawing/2014/main" id="{84A7F0A0-85FF-6CB7-CA8D-1426D7C3AB2E}"/>
              </a:ext>
            </a:extLst>
          </p:cNvPr>
          <p:cNvPicPr>
            <a:picLocks noChangeAspect="1"/>
          </p:cNvPicPr>
          <p:nvPr/>
        </p:nvPicPr>
        <p:blipFill>
          <a:blip r:embed="rId4"/>
          <a:stretch>
            <a:fillRect/>
          </a:stretch>
        </p:blipFill>
        <p:spPr>
          <a:xfrm>
            <a:off x="4282662" y="4197637"/>
            <a:ext cx="2006048" cy="1444053"/>
          </a:xfrm>
          <a:prstGeom prst="rect">
            <a:avLst/>
          </a:prstGeom>
        </p:spPr>
      </p:pic>
      <p:pic>
        <p:nvPicPr>
          <p:cNvPr id="27" name="Picture 27" descr="A screenshot of a website&#10;&#10;Description automatically generated">
            <a:extLst>
              <a:ext uri="{FF2B5EF4-FFF2-40B4-BE49-F238E27FC236}">
                <a16:creationId xmlns:a16="http://schemas.microsoft.com/office/drawing/2014/main" id="{D4BE0521-A1CF-BA70-37F3-1DCC779624E3}"/>
              </a:ext>
            </a:extLst>
          </p:cNvPr>
          <p:cNvPicPr>
            <a:picLocks noChangeAspect="1"/>
          </p:cNvPicPr>
          <p:nvPr/>
        </p:nvPicPr>
        <p:blipFill>
          <a:blip r:embed="rId5"/>
          <a:stretch>
            <a:fillRect/>
          </a:stretch>
        </p:blipFill>
        <p:spPr>
          <a:xfrm>
            <a:off x="6081931" y="1977684"/>
            <a:ext cx="2047463" cy="1132100"/>
          </a:xfrm>
          <a:prstGeom prst="rect">
            <a:avLst/>
          </a:prstGeom>
        </p:spPr>
      </p:pic>
      <p:sp>
        <p:nvSpPr>
          <p:cNvPr id="3" name="Oval 2">
            <a:extLst>
              <a:ext uri="{FF2B5EF4-FFF2-40B4-BE49-F238E27FC236}">
                <a16:creationId xmlns:a16="http://schemas.microsoft.com/office/drawing/2014/main" id="{1C9CF5EF-3103-5580-572D-A4832F95B401}"/>
              </a:ext>
            </a:extLst>
          </p:cNvPr>
          <p:cNvSpPr/>
          <p:nvPr/>
        </p:nvSpPr>
        <p:spPr>
          <a:xfrm>
            <a:off x="8419348" y="3523857"/>
            <a:ext cx="366889" cy="366889"/>
          </a:xfrm>
          <a:prstGeom prst="ellipse">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with Corners Rounded 17">
            <a:extLst>
              <a:ext uri="{FF2B5EF4-FFF2-40B4-BE49-F238E27FC236}">
                <a16:creationId xmlns:a16="http://schemas.microsoft.com/office/drawing/2014/main" id="{9528EB83-F8F3-AB6F-5484-4BDB9F72D613}"/>
              </a:ext>
            </a:extLst>
          </p:cNvPr>
          <p:cNvSpPr/>
          <p:nvPr/>
        </p:nvSpPr>
        <p:spPr>
          <a:xfrm>
            <a:off x="8213500" y="1658311"/>
            <a:ext cx="1470231" cy="1640364"/>
          </a:xfrm>
          <a:prstGeom prst="wedgeRoundRectCallout">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C9A5931C-D8E8-DB3D-B38A-B44C98F22F49}"/>
              </a:ext>
            </a:extLst>
          </p:cNvPr>
          <p:cNvSpPr txBox="1"/>
          <p:nvPr/>
        </p:nvSpPr>
        <p:spPr>
          <a:xfrm>
            <a:off x="8314703" y="1799396"/>
            <a:ext cx="136902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Meta's </a:t>
            </a:r>
            <a:r>
              <a:rPr lang="en-US" b="1" dirty="0" err="1"/>
              <a:t>LLaMa</a:t>
            </a:r>
            <a:r>
              <a:rPr lang="en-US" b="1" dirty="0"/>
              <a:t> v2 </a:t>
            </a:r>
            <a:r>
              <a:rPr lang="en-US"/>
              <a:t>is open sourced</a:t>
            </a:r>
          </a:p>
        </p:txBody>
      </p:sp>
      <p:pic>
        <p:nvPicPr>
          <p:cNvPr id="29" name="Picture 29" descr="A white and grey rectangular box with black text&#10;&#10;Description automatically generated">
            <a:extLst>
              <a:ext uri="{FF2B5EF4-FFF2-40B4-BE49-F238E27FC236}">
                <a16:creationId xmlns:a16="http://schemas.microsoft.com/office/drawing/2014/main" id="{BF3655FA-DB95-D504-6742-913652DF9C7E}"/>
              </a:ext>
            </a:extLst>
          </p:cNvPr>
          <p:cNvPicPr>
            <a:picLocks noChangeAspect="1"/>
          </p:cNvPicPr>
          <p:nvPr/>
        </p:nvPicPr>
        <p:blipFill>
          <a:blip r:embed="rId6"/>
          <a:stretch>
            <a:fillRect/>
          </a:stretch>
        </p:blipFill>
        <p:spPr>
          <a:xfrm>
            <a:off x="8285921" y="4355877"/>
            <a:ext cx="2824441" cy="1698970"/>
          </a:xfrm>
          <a:prstGeom prst="rect">
            <a:avLst/>
          </a:prstGeom>
        </p:spPr>
      </p:pic>
      <p:sp>
        <p:nvSpPr>
          <p:cNvPr id="31" name="TextBox 30">
            <a:extLst>
              <a:ext uri="{FF2B5EF4-FFF2-40B4-BE49-F238E27FC236}">
                <a16:creationId xmlns:a16="http://schemas.microsoft.com/office/drawing/2014/main" id="{64D1ECF4-617E-809C-D75C-705498190639}"/>
              </a:ext>
            </a:extLst>
          </p:cNvPr>
          <p:cNvSpPr txBox="1"/>
          <p:nvPr/>
        </p:nvSpPr>
        <p:spPr>
          <a:xfrm>
            <a:off x="8261074" y="3904422"/>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July 18, 2023</a:t>
            </a:r>
          </a:p>
        </p:txBody>
      </p:sp>
    </p:spTree>
    <p:extLst>
      <p:ext uri="{BB962C8B-B14F-4D97-AF65-F5344CB8AC3E}">
        <p14:creationId xmlns:p14="http://schemas.microsoft.com/office/powerpoint/2010/main" val="19670610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BD6487-59DA-28E6-71AB-66C83B7D3036}"/>
              </a:ext>
            </a:extLst>
          </p:cNvPr>
          <p:cNvSpPr>
            <a:spLocks noGrp="1"/>
          </p:cNvSpPr>
          <p:nvPr>
            <p:ph type="title"/>
          </p:nvPr>
        </p:nvSpPr>
        <p:spPr>
          <a:xfrm>
            <a:off x="689658" y="193041"/>
            <a:ext cx="9692640" cy="721532"/>
          </a:xfrm>
        </p:spPr>
        <p:txBody>
          <a:bodyPr>
            <a:normAutofit/>
          </a:bodyPr>
          <a:lstStyle/>
          <a:p>
            <a:r>
              <a:rPr lang="en-US"/>
              <a:t>Market</a:t>
            </a:r>
          </a:p>
        </p:txBody>
      </p:sp>
      <p:graphicFrame>
        <p:nvGraphicFramePr>
          <p:cNvPr id="14" name="Content Placeholder 2">
            <a:extLst>
              <a:ext uri="{FF2B5EF4-FFF2-40B4-BE49-F238E27FC236}">
                <a16:creationId xmlns:a16="http://schemas.microsoft.com/office/drawing/2014/main" id="{E7398412-8287-C63C-C181-5602E9E602A0}"/>
              </a:ext>
            </a:extLst>
          </p:cNvPr>
          <p:cNvGraphicFramePr>
            <a:graphicFrameLocks noGrp="1"/>
          </p:cNvGraphicFramePr>
          <p:nvPr>
            <p:ph idx="1"/>
            <p:extLst>
              <p:ext uri="{D42A27DB-BD31-4B8C-83A1-F6EECF244321}">
                <p14:modId xmlns:p14="http://schemas.microsoft.com/office/powerpoint/2010/main" val="2107826683"/>
              </p:ext>
            </p:extLst>
          </p:nvPr>
        </p:nvGraphicFramePr>
        <p:xfrm>
          <a:off x="1031576" y="1360925"/>
          <a:ext cx="6343231" cy="37220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Picture 5" descr="A picture containing text, screenshot, font, design&#10;&#10;Description automatically generated">
            <a:extLst>
              <a:ext uri="{FF2B5EF4-FFF2-40B4-BE49-F238E27FC236}">
                <a16:creationId xmlns:a16="http://schemas.microsoft.com/office/drawing/2014/main" id="{EF0850A3-3152-164D-5DED-390F6ABF0C8C}"/>
              </a:ext>
            </a:extLst>
          </p:cNvPr>
          <p:cNvPicPr>
            <a:picLocks noChangeAspect="1"/>
          </p:cNvPicPr>
          <p:nvPr/>
        </p:nvPicPr>
        <p:blipFill rotWithShape="1">
          <a:blip r:embed="rId8"/>
          <a:srcRect l="-745" r="1906" b="4"/>
          <a:stretch/>
        </p:blipFill>
        <p:spPr>
          <a:xfrm>
            <a:off x="7374807" y="883024"/>
            <a:ext cx="3803189" cy="3847741"/>
          </a:xfrm>
          <a:prstGeom prst="rect">
            <a:avLst/>
          </a:prstGeom>
        </p:spPr>
      </p:pic>
      <p:sp>
        <p:nvSpPr>
          <p:cNvPr id="6" name="Slide Number Placeholder 5">
            <a:extLst>
              <a:ext uri="{FF2B5EF4-FFF2-40B4-BE49-F238E27FC236}">
                <a16:creationId xmlns:a16="http://schemas.microsoft.com/office/drawing/2014/main" id="{ED9B1823-977A-6945-E2A6-CB4A14AFB209}"/>
              </a:ext>
            </a:extLst>
          </p:cNvPr>
          <p:cNvSpPr>
            <a:spLocks noGrp="1"/>
          </p:cNvSpPr>
          <p:nvPr>
            <p:ph type="sldNum" sz="quarter" idx="12"/>
          </p:nvPr>
        </p:nvSpPr>
        <p:spPr>
          <a:xfrm>
            <a:off x="11292840" y="6172200"/>
            <a:ext cx="914400" cy="593725"/>
          </a:xfrm>
        </p:spPr>
        <p:txBody>
          <a:bodyPr>
            <a:normAutofit/>
          </a:bodyPr>
          <a:lstStyle/>
          <a:p>
            <a:pPr>
              <a:lnSpc>
                <a:spcPct val="90000"/>
              </a:lnSpc>
              <a:spcAft>
                <a:spcPts val="600"/>
              </a:spcAft>
            </a:pPr>
            <a:fld id="{4FAB73BC-B049-4115-A692-8D63A059BFB8}" type="slidenum">
              <a:rPr lang="en-US" dirty="0"/>
              <a:pPr>
                <a:lnSpc>
                  <a:spcPct val="90000"/>
                </a:lnSpc>
                <a:spcAft>
                  <a:spcPts val="600"/>
                </a:spcAft>
              </a:pPr>
              <a:t>7</a:t>
            </a:fld>
            <a:endParaRPr lang="en-US"/>
          </a:p>
        </p:txBody>
      </p:sp>
      <p:pic>
        <p:nvPicPr>
          <p:cNvPr id="8" name="Picture 6" descr="Can AI Write An Article Or Complete An Image? Yes, Says Openai’s Gpt-3">
            <a:extLst>
              <a:ext uri="{FF2B5EF4-FFF2-40B4-BE49-F238E27FC236}">
                <a16:creationId xmlns:a16="http://schemas.microsoft.com/office/drawing/2014/main" id="{AEEFB7A0-09E1-5737-D45A-B9C78EF80A4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0446" y="5247506"/>
            <a:ext cx="2806874" cy="161049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A logo of a company&#10;&#10;Description automatically generated">
            <a:extLst>
              <a:ext uri="{FF2B5EF4-FFF2-40B4-BE49-F238E27FC236}">
                <a16:creationId xmlns:a16="http://schemas.microsoft.com/office/drawing/2014/main" id="{6A176EFF-9B27-49DA-7124-1668EDA62975}"/>
              </a:ext>
            </a:extLst>
          </p:cNvPr>
          <p:cNvPicPr>
            <a:picLocks noChangeAspect="1"/>
          </p:cNvPicPr>
          <p:nvPr/>
        </p:nvPicPr>
        <p:blipFill>
          <a:blip r:embed="rId10"/>
          <a:stretch>
            <a:fillRect/>
          </a:stretch>
        </p:blipFill>
        <p:spPr>
          <a:xfrm>
            <a:off x="5957319" y="5275117"/>
            <a:ext cx="2806873" cy="1582883"/>
          </a:xfrm>
          <a:prstGeom prst="rect">
            <a:avLst/>
          </a:prstGeom>
        </p:spPr>
      </p:pic>
      <p:pic>
        <p:nvPicPr>
          <p:cNvPr id="11" name="Picture 2" descr="Facebook's new name is 'Meta': But here's what it means for you">
            <a:extLst>
              <a:ext uri="{FF2B5EF4-FFF2-40B4-BE49-F238E27FC236}">
                <a16:creationId xmlns:a16="http://schemas.microsoft.com/office/drawing/2014/main" id="{A7FE4EF0-46D5-3FAB-7C8A-4C186FD2682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5253488"/>
            <a:ext cx="3150446" cy="160857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Left 4">
            <a:extLst>
              <a:ext uri="{FF2B5EF4-FFF2-40B4-BE49-F238E27FC236}">
                <a16:creationId xmlns:a16="http://schemas.microsoft.com/office/drawing/2014/main" id="{42C27811-7CDA-6012-F69E-0B76D97CCFEF}"/>
              </a:ext>
            </a:extLst>
          </p:cNvPr>
          <p:cNvSpPr/>
          <p:nvPr/>
        </p:nvSpPr>
        <p:spPr>
          <a:xfrm>
            <a:off x="9021701" y="3711390"/>
            <a:ext cx="1005323" cy="416858"/>
          </a:xfrm>
          <a:prstGeom prst="leftArrow">
            <a:avLst/>
          </a:prstGeom>
        </p:spPr>
        <p:style>
          <a:lnRef idx="2">
            <a:schemeClr val="accent1">
              <a:shade val="15000"/>
            </a:schemeClr>
          </a:lnRef>
          <a:fillRef idx="1002">
            <a:schemeClr val="lt2"/>
          </a:fillRef>
          <a:effectRef idx="0">
            <a:schemeClr val="accent1"/>
          </a:effectRef>
          <a:fontRef idx="minor">
            <a:schemeClr val="lt1"/>
          </a:fontRef>
        </p:style>
        <p:txBody>
          <a:bodyPr rtlCol="0" anchor="ctr"/>
          <a:lstStyle/>
          <a:p>
            <a:pPr algn="ctr"/>
            <a:endParaRPr lang="en-US"/>
          </a:p>
        </p:txBody>
      </p:sp>
      <p:sp>
        <p:nvSpPr>
          <p:cNvPr id="12" name="Flowchart: Process 11">
            <a:extLst>
              <a:ext uri="{FF2B5EF4-FFF2-40B4-BE49-F238E27FC236}">
                <a16:creationId xmlns:a16="http://schemas.microsoft.com/office/drawing/2014/main" id="{7459D8DD-59AA-8D20-3D35-6E1924BE1A02}"/>
              </a:ext>
            </a:extLst>
          </p:cNvPr>
          <p:cNvSpPr/>
          <p:nvPr/>
        </p:nvSpPr>
        <p:spPr>
          <a:xfrm>
            <a:off x="7673788" y="3801035"/>
            <a:ext cx="533400" cy="174812"/>
          </a:xfrm>
          <a:prstGeom prst="flowChartProcess">
            <a:avLst/>
          </a:prstGeom>
          <a:no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5158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1+#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9">
            <a:extLst>
              <a:ext uri="{FF2B5EF4-FFF2-40B4-BE49-F238E27FC236}">
                <a16:creationId xmlns:a16="http://schemas.microsoft.com/office/drawing/2014/main" id="{5D5E0904-721C-4D68-9EB8-1C9752E32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B298ECBA-3258-45DF-8FD4-7581736BCC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44"/>
            <a:ext cx="457200" cy="6858000"/>
          </a:xfrm>
          <a:prstGeom prst="rect">
            <a:avLst/>
          </a:prstGeom>
          <a:solidFill>
            <a:srgbClr val="6F6F7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62BF453-BD82-4B90-9FE7-5170313380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0"/>
            <a:ext cx="1083564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useBgFill="1">
        <p:nvSpPr>
          <p:cNvPr id="16" name="Rectangle 15">
            <a:extLst>
              <a:ext uri="{FF2B5EF4-FFF2-40B4-BE49-F238E27FC236}">
                <a16:creationId xmlns:a16="http://schemas.microsoft.com/office/drawing/2014/main" id="{072366D3-9B5C-42E1-9906-77FF6BB55E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2283" y="0"/>
            <a:ext cx="7561007"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 screen&#10;&#10;Description automatically generated">
            <a:extLst>
              <a:ext uri="{FF2B5EF4-FFF2-40B4-BE49-F238E27FC236}">
                <a16:creationId xmlns:a16="http://schemas.microsoft.com/office/drawing/2014/main" id="{A04B9AAA-BAA5-7C9B-4C3E-BA47EABE9330}"/>
              </a:ext>
            </a:extLst>
          </p:cNvPr>
          <p:cNvPicPr>
            <a:picLocks noChangeAspect="1"/>
          </p:cNvPicPr>
          <p:nvPr/>
        </p:nvPicPr>
        <p:blipFill>
          <a:blip r:embed="rId2"/>
          <a:stretch>
            <a:fillRect/>
          </a:stretch>
        </p:blipFill>
        <p:spPr>
          <a:xfrm>
            <a:off x="399636" y="-6488"/>
            <a:ext cx="8568442" cy="6854756"/>
          </a:xfrm>
          <a:prstGeom prst="rect">
            <a:avLst/>
          </a:prstGeom>
        </p:spPr>
      </p:pic>
      <p:sp>
        <p:nvSpPr>
          <p:cNvPr id="18" name="Rectangle 17">
            <a:extLst>
              <a:ext uri="{FF2B5EF4-FFF2-40B4-BE49-F238E27FC236}">
                <a16:creationId xmlns:a16="http://schemas.microsoft.com/office/drawing/2014/main" id="{121F5E60-4E89-4B16-A245-12BD993599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92840" y="0"/>
            <a:ext cx="899160" cy="6858000"/>
          </a:xfrm>
          <a:prstGeom prst="rect">
            <a:avLst/>
          </a:prstGeom>
          <a:solidFill>
            <a:srgbClr val="35353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9C51F02B-B91A-71F2-BEAF-3D7C224C4DAC}"/>
              </a:ext>
            </a:extLst>
          </p:cNvPr>
          <p:cNvSpPr>
            <a:spLocks noGrp="1"/>
          </p:cNvSpPr>
          <p:nvPr>
            <p:ph type="sldNum" sz="quarter" idx="12"/>
          </p:nvPr>
        </p:nvSpPr>
        <p:spPr>
          <a:xfrm>
            <a:off x="11292840" y="6172200"/>
            <a:ext cx="914400" cy="593725"/>
          </a:xfrm>
        </p:spPr>
        <p:txBody>
          <a:bodyPr vert="horz" lIns="45720" tIns="45720" rIns="45720" bIns="45720" rtlCol="0" anchor="ctr">
            <a:normAutofit/>
          </a:bodyPr>
          <a:lstStyle/>
          <a:p>
            <a:pPr defTabSz="457200">
              <a:lnSpc>
                <a:spcPct val="90000"/>
              </a:lnSpc>
              <a:spcAft>
                <a:spcPts val="600"/>
              </a:spcAft>
            </a:pPr>
            <a:fld id="{4FAB73BC-B049-4115-A692-8D63A059BFB8}" type="slidenum">
              <a:rPr lang="en-US">
                <a:solidFill>
                  <a:srgbClr val="A6A6A6"/>
                </a:solidFill>
              </a:rPr>
              <a:pPr defTabSz="457200">
                <a:lnSpc>
                  <a:spcPct val="90000"/>
                </a:lnSpc>
                <a:spcAft>
                  <a:spcPts val="600"/>
                </a:spcAft>
              </a:pPr>
              <a:t>8</a:t>
            </a:fld>
            <a:endParaRPr lang="en-US">
              <a:solidFill>
                <a:srgbClr val="A6A6A6"/>
              </a:solidFill>
            </a:endParaRPr>
          </a:p>
        </p:txBody>
      </p:sp>
      <p:sp>
        <p:nvSpPr>
          <p:cNvPr id="2" name="Title 1">
            <a:extLst>
              <a:ext uri="{FF2B5EF4-FFF2-40B4-BE49-F238E27FC236}">
                <a16:creationId xmlns:a16="http://schemas.microsoft.com/office/drawing/2014/main" id="{2B2EB471-9AA9-E021-50FE-BDBAAE8069CC}"/>
              </a:ext>
            </a:extLst>
          </p:cNvPr>
          <p:cNvSpPr>
            <a:spLocks noGrp="1"/>
          </p:cNvSpPr>
          <p:nvPr>
            <p:ph type="title"/>
          </p:nvPr>
        </p:nvSpPr>
        <p:spPr>
          <a:xfrm>
            <a:off x="9125154" y="287712"/>
            <a:ext cx="2802194" cy="935066"/>
          </a:xfrm>
        </p:spPr>
        <p:txBody>
          <a:bodyPr vert="horz" lIns="91440" tIns="45720" rIns="91440" bIns="45720" rtlCol="0" anchor="b">
            <a:normAutofit/>
          </a:bodyPr>
          <a:lstStyle/>
          <a:p>
            <a:pPr>
              <a:lnSpc>
                <a:spcPct val="85000"/>
              </a:lnSpc>
            </a:pPr>
            <a:r>
              <a:rPr lang="en-US">
                <a:solidFill>
                  <a:srgbClr val="FFFFFF"/>
                </a:solidFill>
              </a:rPr>
              <a:t>ChatGPT</a:t>
            </a:r>
          </a:p>
        </p:txBody>
      </p:sp>
      <p:sp>
        <p:nvSpPr>
          <p:cNvPr id="3" name="Title 1">
            <a:extLst>
              <a:ext uri="{FF2B5EF4-FFF2-40B4-BE49-F238E27FC236}">
                <a16:creationId xmlns:a16="http://schemas.microsoft.com/office/drawing/2014/main" id="{6E26D005-2448-A9E3-FFA2-0A5BDEE4BA2B}"/>
              </a:ext>
            </a:extLst>
          </p:cNvPr>
          <p:cNvSpPr txBox="1">
            <a:spLocks/>
          </p:cNvSpPr>
          <p:nvPr/>
        </p:nvSpPr>
        <p:spPr>
          <a:xfrm>
            <a:off x="9074430" y="2595207"/>
            <a:ext cx="3066846" cy="173922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400" kern="1200" spc="-50" baseline="0">
                <a:solidFill>
                  <a:schemeClr val="tx1"/>
                </a:solidFill>
                <a:latin typeface="+mj-lt"/>
                <a:ea typeface="+mj-ea"/>
                <a:cs typeface="+mj-cs"/>
              </a:defRPr>
            </a:lvl1pPr>
          </a:lstStyle>
          <a:p>
            <a:pPr>
              <a:lnSpc>
                <a:spcPct val="85000"/>
              </a:lnSpc>
            </a:pPr>
            <a:r>
              <a:rPr lang="en-US" sz="4000">
                <a:solidFill>
                  <a:srgbClr val="FFFFFF"/>
                </a:solidFill>
              </a:rPr>
              <a:t>Text Generation Example</a:t>
            </a:r>
          </a:p>
        </p:txBody>
      </p:sp>
      <p:sp>
        <p:nvSpPr>
          <p:cNvPr id="11" name="Right Bracket 10">
            <a:extLst>
              <a:ext uri="{FF2B5EF4-FFF2-40B4-BE49-F238E27FC236}">
                <a16:creationId xmlns:a16="http://schemas.microsoft.com/office/drawing/2014/main" id="{363FE3FD-6A3A-2C19-46A7-94E31EA85087}"/>
              </a:ext>
            </a:extLst>
          </p:cNvPr>
          <p:cNvSpPr/>
          <p:nvPr/>
        </p:nvSpPr>
        <p:spPr>
          <a:xfrm>
            <a:off x="7004349" y="2859741"/>
            <a:ext cx="286871" cy="461683"/>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86B898CA-FC7F-78FB-40E2-29193A8CF0CE}"/>
              </a:ext>
            </a:extLst>
          </p:cNvPr>
          <p:cNvCxnSpPr>
            <a:cxnSpLocks/>
            <a:stCxn id="11" idx="0"/>
          </p:cNvCxnSpPr>
          <p:nvPr/>
        </p:nvCxnSpPr>
        <p:spPr>
          <a:xfrm flipH="1">
            <a:off x="5652247" y="2859741"/>
            <a:ext cx="135210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ight Bracket 18">
            <a:extLst>
              <a:ext uri="{FF2B5EF4-FFF2-40B4-BE49-F238E27FC236}">
                <a16:creationId xmlns:a16="http://schemas.microsoft.com/office/drawing/2014/main" id="{3EDA5C7A-41A9-2AD1-DDEB-60C170D68F0C}"/>
              </a:ext>
            </a:extLst>
          </p:cNvPr>
          <p:cNvSpPr/>
          <p:nvPr/>
        </p:nvSpPr>
        <p:spPr>
          <a:xfrm>
            <a:off x="6348148" y="3706906"/>
            <a:ext cx="286871" cy="510988"/>
          </a:xfrm>
          <a:prstGeom prst="rightBracket">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1085F343-604E-FFE1-FAFA-ADF608EE2A54}"/>
              </a:ext>
            </a:extLst>
          </p:cNvPr>
          <p:cNvCxnSpPr>
            <a:cxnSpLocks/>
            <a:stCxn id="19" idx="0"/>
          </p:cNvCxnSpPr>
          <p:nvPr/>
        </p:nvCxnSpPr>
        <p:spPr>
          <a:xfrm flipH="1">
            <a:off x="5875020" y="3706906"/>
            <a:ext cx="47312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84732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F0B88C21-CD40-5EC9-A8EF-819C0D7AD80C}"/>
              </a:ext>
            </a:extLst>
          </p:cNvPr>
          <p:cNvSpPr>
            <a:spLocks noGrp="1"/>
          </p:cNvSpPr>
          <p:nvPr>
            <p:ph type="title"/>
          </p:nvPr>
        </p:nvSpPr>
        <p:spPr>
          <a:xfrm>
            <a:off x="1249680" y="259307"/>
            <a:ext cx="4618857" cy="986188"/>
          </a:xfrm>
        </p:spPr>
        <p:txBody>
          <a:bodyPr/>
          <a:lstStyle/>
          <a:p>
            <a:r>
              <a:rPr lang="en-US"/>
              <a:t>Factual Example</a:t>
            </a:r>
          </a:p>
        </p:txBody>
      </p:sp>
      <p:sp>
        <p:nvSpPr>
          <p:cNvPr id="4" name="Slide Number Placeholder 3">
            <a:extLst>
              <a:ext uri="{FF2B5EF4-FFF2-40B4-BE49-F238E27FC236}">
                <a16:creationId xmlns:a16="http://schemas.microsoft.com/office/drawing/2014/main" id="{9C51F02B-B91A-71F2-BEAF-3D7C224C4DAC}"/>
              </a:ext>
            </a:extLst>
          </p:cNvPr>
          <p:cNvSpPr>
            <a:spLocks noGrp="1"/>
          </p:cNvSpPr>
          <p:nvPr>
            <p:ph type="sldNum" sz="quarter" idx="12"/>
          </p:nvPr>
        </p:nvSpPr>
        <p:spPr/>
        <p:txBody>
          <a:bodyPr>
            <a:normAutofit lnSpcReduction="10000"/>
          </a:bodyPr>
          <a:lstStyle/>
          <a:p>
            <a:fld id="{4FAB73BC-B049-4115-A692-8D63A059BFB8}" type="slidenum">
              <a:rPr lang="en-US" smtClean="0"/>
              <a:t>9</a:t>
            </a:fld>
            <a:endParaRPr lang="en-US"/>
          </a:p>
        </p:txBody>
      </p:sp>
      <p:pic>
        <p:nvPicPr>
          <p:cNvPr id="8" name="Picture 7">
            <a:extLst>
              <a:ext uri="{FF2B5EF4-FFF2-40B4-BE49-F238E27FC236}">
                <a16:creationId xmlns:a16="http://schemas.microsoft.com/office/drawing/2014/main" id="{D79FF86F-3F07-8189-7DB4-08BD71310B39}"/>
              </a:ext>
            </a:extLst>
          </p:cNvPr>
          <p:cNvPicPr>
            <a:picLocks noChangeAspect="1"/>
          </p:cNvPicPr>
          <p:nvPr/>
        </p:nvPicPr>
        <p:blipFill>
          <a:blip r:embed="rId2"/>
          <a:stretch>
            <a:fillRect/>
          </a:stretch>
        </p:blipFill>
        <p:spPr>
          <a:xfrm>
            <a:off x="-38506" y="1641755"/>
            <a:ext cx="11331346" cy="3466387"/>
          </a:xfrm>
          <a:prstGeom prst="rect">
            <a:avLst/>
          </a:prstGeom>
        </p:spPr>
      </p:pic>
      <p:cxnSp>
        <p:nvCxnSpPr>
          <p:cNvPr id="3" name="Straight Connector 2">
            <a:extLst>
              <a:ext uri="{FF2B5EF4-FFF2-40B4-BE49-F238E27FC236}">
                <a16:creationId xmlns:a16="http://schemas.microsoft.com/office/drawing/2014/main" id="{343F0593-C023-5AF7-76ED-9310D8A39074}"/>
              </a:ext>
            </a:extLst>
          </p:cNvPr>
          <p:cNvCxnSpPr/>
          <p:nvPr/>
        </p:nvCxnSpPr>
        <p:spPr>
          <a:xfrm>
            <a:off x="838200" y="3330388"/>
            <a:ext cx="516367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9721214"/>
      </p:ext>
    </p:extLst>
  </p:cSld>
  <p:clrMapOvr>
    <a:masterClrMapping/>
  </p:clrMapOvr>
</p:sld>
</file>

<file path=ppt/theme/theme1.xml><?xml version="1.0" encoding="utf-8"?>
<a:theme xmlns:a="http://schemas.openxmlformats.org/drawingml/2006/main" name="View">
  <a:themeElements>
    <a:clrScheme name="View">
      <a:dk1>
        <a:srgbClr val="000000"/>
      </a:dk1>
      <a:lt1>
        <a:srgbClr val="FFFFFF"/>
      </a:lt1>
      <a:dk2>
        <a:srgbClr val="46464A"/>
      </a:dk2>
      <a:lt2>
        <a:srgbClr val="D6D3CC"/>
      </a:lt2>
      <a:accent1>
        <a:srgbClr val="6F6F74"/>
      </a:accent1>
      <a:accent2>
        <a:srgbClr val="92A9B9"/>
      </a:accent2>
      <a:accent3>
        <a:srgbClr val="A7B789"/>
      </a:accent3>
      <a:accent4>
        <a:srgbClr val="B9A489"/>
      </a:accent4>
      <a:accent5>
        <a:srgbClr val="8D6374"/>
      </a:accent5>
      <a:accent6>
        <a:srgbClr val="9B7362"/>
      </a:accent6>
      <a:hlink>
        <a:srgbClr val="67AABF"/>
      </a:hlink>
      <a:folHlink>
        <a:srgbClr val="ABAFA5"/>
      </a:folHlink>
    </a:clrScheme>
    <a:fontScheme name="View">
      <a:maj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Schoolbook" panose="0204060405050502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View">
      <a:fillStyleLst>
        <a:solidFill>
          <a:schemeClr val="phClr"/>
        </a:solidFill>
        <a:solidFill>
          <a:schemeClr val="phClr">
            <a:tint val="60000"/>
            <a:satMod val="120000"/>
          </a:schemeClr>
        </a:solidFill>
        <a:solidFill>
          <a:schemeClr val="phClr">
            <a:shade val="75000"/>
            <a:satMod val="160000"/>
          </a:schemeClr>
        </a:solidFill>
      </a:fillStyleLst>
      <a:lnStyleLst>
        <a:ln w="9525" cap="flat" cmpd="sng" algn="ctr">
          <a:solidFill>
            <a:schemeClr val="phClr"/>
          </a:solidFill>
          <a:prstDash val="solid"/>
        </a:ln>
        <a:ln w="13970" cap="flat" cmpd="sng" algn="ctr">
          <a:solidFill>
            <a:schemeClr val="phClr"/>
          </a:solidFill>
          <a:prstDash val="solid"/>
        </a:ln>
        <a:ln w="17145" cap="flat" cmpd="sng" algn="ctr">
          <a:solidFill>
            <a:schemeClr val="phClr">
              <a:shade val="95000"/>
              <a:alpha val="95000"/>
              <a:satMod val="150000"/>
            </a:schemeClr>
          </a:solidFill>
          <a:prstDash val="solid"/>
        </a:ln>
      </a:lnStyleLst>
      <a:effectStyleLst>
        <a:effectStyle>
          <a:effectLst/>
        </a:effectStyle>
        <a:effectStyle>
          <a:effectLst>
            <a:outerShdw blurRad="50800" dist="15240" dir="5400000" algn="tl" rotWithShape="0">
              <a:srgbClr val="000000">
                <a:alpha val="75000"/>
              </a:srgbClr>
            </a:outerShdw>
          </a:effectLst>
          <a:scene3d>
            <a:camera prst="orthographicFront">
              <a:rot lat="0" lon="0" rev="0"/>
            </a:camera>
            <a:lightRig rig="brightRoom" dir="tl"/>
          </a:scene3d>
          <a:sp3d contourW="9525" prstMaterial="flat">
            <a:bevelT w="0" h="0" prst="coolSlant"/>
            <a:contourClr>
              <a:schemeClr val="phClr">
                <a:shade val="35000"/>
                <a:satMod val="130000"/>
              </a:schemeClr>
            </a:contourClr>
          </a:sp3d>
        </a:effectStyle>
        <a:effectStyle>
          <a:effectLst>
            <a:outerShdw blurRad="76200" dist="25400" dir="5400000" algn="tl" rotWithShape="0">
              <a:srgbClr val="000000">
                <a:alpha val="55000"/>
              </a:srgbClr>
            </a:outerShdw>
          </a:effectLst>
          <a:scene3d>
            <a:camera prst="orthographicFront">
              <a:rot lat="0" lon="0" rev="0"/>
            </a:camera>
            <a:lightRig rig="brightRoom" dir="tl"/>
          </a:scene3d>
          <a:sp3d contourW="19050" prstMaterial="flat">
            <a:bevelT w="0" h="0" prst="coolSlant"/>
            <a:contourClr>
              <a:schemeClr val="phClr">
                <a:shade val="25000"/>
                <a:satMod val="140000"/>
              </a:schemeClr>
            </a:contourClr>
          </a:sp3d>
        </a:effectStyle>
      </a:effectStyleLst>
      <a:bgFillStyleLst>
        <a:solidFill>
          <a:schemeClr val="phClr"/>
        </a:solidFill>
        <a:solidFill>
          <a:schemeClr val="phClr">
            <a:tint val="95000"/>
            <a:satMod val="170000"/>
          </a:schemeClr>
        </a:solidFill>
        <a:gradFill rotWithShape="1">
          <a:gsLst>
            <a:gs pos="0">
              <a:schemeClr val="phClr">
                <a:tint val="94000"/>
                <a:shade val="98000"/>
                <a:satMod val="130000"/>
                <a:lumMod val="102000"/>
              </a:schemeClr>
            </a:gs>
            <a:gs pos="100000">
              <a:schemeClr val="phClr">
                <a:tint val="98000"/>
                <a:shade val="78000"/>
                <a:satMod val="140000"/>
              </a:schemeClr>
            </a:gs>
          </a:gsLst>
          <a:path path="circle">
            <a:fillToRect l="100000" t="100000" r="100000" b="100000"/>
          </a:path>
        </a:gradFill>
      </a:bgFillStyleLst>
    </a:fmtScheme>
  </a:themeElements>
  <a:objectDefaults/>
  <a:extraClrSchemeLst/>
  <a:extLst>
    <a:ext uri="{05A4C25C-085E-4340-85A3-A5531E510DB2}">
      <thm15:themeFamily xmlns:thm15="http://schemas.microsoft.com/office/thememl/2012/main" name="View" id="{BA0EB5A6-F2D4-4F82-977B-64ADEE4A2A69}" vid="{3969A8A2-35DB-4E3B-8885-16FD2056867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2597</Words>
  <Application>Microsoft Office PowerPoint</Application>
  <PresentationFormat>Widescreen</PresentationFormat>
  <Paragraphs>442</Paragraphs>
  <Slides>46</Slides>
  <Notes>30</Notes>
  <HiddenSlides>3</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Arial</vt:lpstr>
      <vt:lpstr>Arial,Sans-Serif</vt:lpstr>
      <vt:lpstr>Calibri</vt:lpstr>
      <vt:lpstr>Century Schoolbook</vt:lpstr>
      <vt:lpstr>Consolas</vt:lpstr>
      <vt:lpstr>Wingdings</vt:lpstr>
      <vt:lpstr>Wingdings 2</vt:lpstr>
      <vt:lpstr>View</vt:lpstr>
      <vt:lpstr>Simulating Hardware Error Attacks on AI</vt:lpstr>
      <vt:lpstr>Meet the Team</vt:lpstr>
      <vt:lpstr>Faculty Mentor:  Dr. Xun Jiao</vt:lpstr>
      <vt:lpstr>Problem Statement</vt:lpstr>
      <vt:lpstr>PowerPoint Presentation</vt:lpstr>
      <vt:lpstr>Timeline  </vt:lpstr>
      <vt:lpstr>Market</vt:lpstr>
      <vt:lpstr>ChatGPT</vt:lpstr>
      <vt:lpstr>Factual Example</vt:lpstr>
      <vt:lpstr>Code Example</vt:lpstr>
      <vt:lpstr>Our Solution</vt:lpstr>
      <vt:lpstr>Innovation</vt:lpstr>
      <vt:lpstr>Relevance</vt:lpstr>
      <vt:lpstr>Failure Rates of Modern Hardware</vt:lpstr>
      <vt:lpstr>PowerPoint Presentation</vt:lpstr>
      <vt:lpstr>Background</vt:lpstr>
      <vt:lpstr>Error Injection Constraints</vt:lpstr>
      <vt:lpstr> Limitations</vt:lpstr>
      <vt:lpstr>PowerPoint Presentation</vt:lpstr>
      <vt:lpstr>Plots of Parameter Distribution</vt:lpstr>
      <vt:lpstr>Graph Optimization</vt:lpstr>
      <vt:lpstr>Optimizations</vt:lpstr>
      <vt:lpstr>Bit Flipper Function</vt:lpstr>
      <vt:lpstr>Auto Error Injection</vt:lpstr>
      <vt:lpstr>PowerPoint Presentation</vt:lpstr>
      <vt:lpstr>Manual Error Injection</vt:lpstr>
      <vt:lpstr>Bart Pre-Manual Error Injection</vt:lpstr>
      <vt:lpstr>Bart Pre-Manual Error Injection</vt:lpstr>
      <vt:lpstr>Bit Error Injection</vt:lpstr>
      <vt:lpstr>PowerPoint Presentation</vt:lpstr>
      <vt:lpstr>Bart - Original</vt:lpstr>
      <vt:lpstr>Bart – Auto Error Injection</vt:lpstr>
      <vt:lpstr>Bart – Manual Error Injection</vt:lpstr>
      <vt:lpstr>Bart – Bit Error Injection</vt:lpstr>
      <vt:lpstr>Key Takeaways</vt:lpstr>
      <vt:lpstr>Conclusions</vt:lpstr>
      <vt:lpstr>Website Considerations</vt:lpstr>
      <vt:lpstr>PowerPoint Presentation</vt:lpstr>
      <vt:lpstr>Future Plans</vt:lpstr>
      <vt:lpstr>Tools and Codebase</vt:lpstr>
      <vt:lpstr>Sources and Inspiration</vt:lpstr>
      <vt:lpstr>Thank You!</vt:lpstr>
      <vt:lpstr>Website testing</vt:lpstr>
      <vt:lpstr>PowerPoint Presentation</vt:lpstr>
      <vt:lpstr>PowerPoint Presentation</vt:lpstr>
      <vt:lpstr>Optimizations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Liam Baker</dc:creator>
  <cp:lastModifiedBy>Liam Baker</cp:lastModifiedBy>
  <cp:revision>1</cp:revision>
  <dcterms:created xsi:type="dcterms:W3CDTF">2023-06-01T15:10:06Z</dcterms:created>
  <dcterms:modified xsi:type="dcterms:W3CDTF">2023-07-24T17:00:25Z</dcterms:modified>
</cp:coreProperties>
</file>